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handoutMasterIdLst>
    <p:handoutMasterId r:id="rId42"/>
  </p:handoutMasterIdLst>
  <p:sldIdLst>
    <p:sldId id="2394" r:id="rId2"/>
    <p:sldId id="2395" r:id="rId3"/>
    <p:sldId id="2396" r:id="rId4"/>
    <p:sldId id="2397" r:id="rId5"/>
    <p:sldId id="2398" r:id="rId6"/>
    <p:sldId id="2399" r:id="rId7"/>
    <p:sldId id="2400" r:id="rId8"/>
    <p:sldId id="2401" r:id="rId9"/>
    <p:sldId id="2402" r:id="rId10"/>
    <p:sldId id="2403" r:id="rId11"/>
    <p:sldId id="2404" r:id="rId12"/>
    <p:sldId id="2405" r:id="rId13"/>
    <p:sldId id="2406" r:id="rId14"/>
    <p:sldId id="2407" r:id="rId15"/>
    <p:sldId id="2408" r:id="rId16"/>
    <p:sldId id="2409" r:id="rId17"/>
    <p:sldId id="2410" r:id="rId18"/>
    <p:sldId id="2411" r:id="rId19"/>
    <p:sldId id="2412" r:id="rId20"/>
    <p:sldId id="2413" r:id="rId21"/>
    <p:sldId id="2414" r:id="rId22"/>
    <p:sldId id="2297" r:id="rId23"/>
    <p:sldId id="1910" r:id="rId24"/>
    <p:sldId id="2305" r:id="rId25"/>
    <p:sldId id="1911" r:id="rId26"/>
    <p:sldId id="2337" r:id="rId27"/>
    <p:sldId id="1912" r:id="rId28"/>
    <p:sldId id="1913" r:id="rId29"/>
    <p:sldId id="2392" r:id="rId30"/>
    <p:sldId id="1914" r:id="rId31"/>
    <p:sldId id="2393" r:id="rId32"/>
    <p:sldId id="1920" r:id="rId33"/>
    <p:sldId id="2339" r:id="rId34"/>
    <p:sldId id="1922" r:id="rId35"/>
    <p:sldId id="1924" r:id="rId36"/>
    <p:sldId id="2309" r:id="rId37"/>
    <p:sldId id="1926" r:id="rId38"/>
    <p:sldId id="2379" r:id="rId39"/>
    <p:sldId id="2362" r:id="rId40"/>
  </p:sldIdLst>
  <p:sldSz cx="12190413" cy="6859588"/>
  <p:notesSz cx="6858000" cy="9144000"/>
  <p:custDataLst>
    <p:tags r:id="rId43"/>
  </p:custDataLst>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65" userDrawn="1">
          <p15:clr>
            <a:srgbClr val="A4A3A4"/>
          </p15:clr>
        </p15:guide>
        <p15:guide id="2" pos="1937" userDrawn="1">
          <p15:clr>
            <a:srgbClr val="A4A3A4"/>
          </p15:clr>
        </p15:guide>
      </p15:sldGuideLst>
    </p:ext>
    <p:ext uri="{2D200454-40CA-4A62-9FC3-DE9A4176ACB9}">
      <p15:notesGuideLst xmlns:p15="http://schemas.microsoft.com/office/powerpoint/2012/main">
        <p15:guide id="1" orient="horz" pos="2894">
          <p15:clr>
            <a:srgbClr val="A4A3A4"/>
          </p15:clr>
        </p15:guide>
        <p15:guide id="2" pos="216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EEF4"/>
    <a:srgbClr val="2752A0"/>
    <a:srgbClr val="495666"/>
    <a:srgbClr val="044491"/>
    <a:srgbClr val="0070C0"/>
    <a:srgbClr val="384556"/>
    <a:srgbClr val="F2F2F2"/>
    <a:srgbClr val="C00000"/>
    <a:srgbClr val="1481E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18" autoAdjust="0"/>
  </p:normalViewPr>
  <p:slideViewPr>
    <p:cSldViewPr showGuides="1">
      <p:cViewPr varScale="1">
        <p:scale>
          <a:sx n="109" d="100"/>
          <a:sy n="109" d="100"/>
        </p:scale>
        <p:origin x="552" y="84"/>
      </p:cViewPr>
      <p:guideLst>
        <p:guide orient="horz" pos="1265"/>
        <p:guide pos="1937"/>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79" d="100"/>
          <a:sy n="79" d="100"/>
        </p:scale>
        <p:origin x="-3966" y="-102"/>
      </p:cViewPr>
      <p:guideLst>
        <p:guide orient="horz" pos="2894"/>
        <p:guide pos="216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D594FB-2808-45A5-BDC8-80C0F481B27E}" type="datetimeFigureOut">
              <a:rPr lang="zh-CN" altLang="en-US" smtClean="0"/>
              <a:t>2024/6/14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5B4082-C5AE-46D0-A000-D929E8B25956}" type="slidenum">
              <a:rPr lang="zh-CN" altLang="en-US" smtClean="0"/>
              <a:t>‹#›</a:t>
            </a:fld>
            <a:endParaRPr lang="zh-CN" altLang="en-US"/>
          </a:p>
        </p:txBody>
      </p:sp>
    </p:spTree>
    <p:extLst>
      <p:ext uri="{BB962C8B-B14F-4D97-AF65-F5344CB8AC3E}">
        <p14:creationId xmlns:p14="http://schemas.microsoft.com/office/powerpoint/2010/main" val="825066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FAA0F-2349-45DA-9EBD-9D94C9A1CFA0}" type="datetimeFigureOut">
              <a:rPr lang="zh-CN" altLang="en-US" smtClean="0"/>
              <a:t>2024/6/14</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7086-15D0-443D-AF17-A3F21825C045}" type="slidenum">
              <a:rPr lang="zh-CN" altLang="en-US" smtClean="0"/>
              <a:t>‹#›</a:t>
            </a:fld>
            <a:endParaRPr lang="zh-CN" altLang="en-US"/>
          </a:p>
        </p:txBody>
      </p:sp>
    </p:spTree>
    <p:extLst>
      <p:ext uri="{BB962C8B-B14F-4D97-AF65-F5344CB8AC3E}">
        <p14:creationId xmlns:p14="http://schemas.microsoft.com/office/powerpoint/2010/main" val="3701961865"/>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888113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1908521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392242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3144020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2726209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3F37086-15D0-443D-AF17-A3F21825C045}" type="slidenum">
              <a:rPr lang="zh-CN" altLang="en-US" smtClean="0"/>
              <a:t>22</a:t>
            </a:fld>
            <a:endParaRPr lang="zh-CN" altLang="en-US"/>
          </a:p>
        </p:txBody>
      </p:sp>
    </p:spTree>
    <p:extLst>
      <p:ext uri="{BB962C8B-B14F-4D97-AF65-F5344CB8AC3E}">
        <p14:creationId xmlns:p14="http://schemas.microsoft.com/office/powerpoint/2010/main" val="3242475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blipFill dpi="0" rotWithShape="1">
            <a:blip r:embed="rId5">
              <a:alphaModFix amt="60000"/>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25.xml"/><Relationship Id="rId7" Type="http://schemas.openxmlformats.org/officeDocument/2006/relationships/slide" Target="slide32.xml"/><Relationship Id="rId2"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8.xml"/><Relationship Id="rId10" Type="http://schemas.openxmlformats.org/officeDocument/2006/relationships/slide" Target="slide37.xml"/><Relationship Id="rId4" Type="http://schemas.openxmlformats.org/officeDocument/2006/relationships/slide" Target="slide27.xml"/><Relationship Id="rId9" Type="http://schemas.openxmlformats.org/officeDocument/2006/relationships/slide" Target="slide35.xml"/></Relationships>
</file>

<file path=ppt/slides/_rels/slide24.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25.xml"/><Relationship Id="rId7" Type="http://schemas.openxmlformats.org/officeDocument/2006/relationships/slide" Target="slide32.xml"/><Relationship Id="rId2"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image" Target="../media/image5.png"/><Relationship Id="rId5" Type="http://schemas.openxmlformats.org/officeDocument/2006/relationships/slide" Target="slide28.xml"/><Relationship Id="rId10" Type="http://schemas.openxmlformats.org/officeDocument/2006/relationships/slide" Target="slide37.xml"/><Relationship Id="rId4" Type="http://schemas.openxmlformats.org/officeDocument/2006/relationships/slide" Target="slide27.xml"/><Relationship Id="rId9" Type="http://schemas.openxmlformats.org/officeDocument/2006/relationships/slide" Target="slide35.xml"/></Relationships>
</file>

<file path=ppt/slides/_rels/slide25.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25.xml"/><Relationship Id="rId7" Type="http://schemas.openxmlformats.org/officeDocument/2006/relationships/slide" Target="slide32.xml"/><Relationship Id="rId2"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8.xml"/><Relationship Id="rId10" Type="http://schemas.openxmlformats.org/officeDocument/2006/relationships/slide" Target="slide37.xml"/><Relationship Id="rId4" Type="http://schemas.openxmlformats.org/officeDocument/2006/relationships/slide" Target="slide27.xml"/><Relationship Id="rId9" Type="http://schemas.openxmlformats.org/officeDocument/2006/relationships/slide" Target="slide35.xml"/></Relationships>
</file>

<file path=ppt/slides/_rels/slide26.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25.xml"/><Relationship Id="rId7" Type="http://schemas.openxmlformats.org/officeDocument/2006/relationships/slide" Target="slide32.xml"/><Relationship Id="rId2"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image" Target="../media/image5.png"/><Relationship Id="rId5" Type="http://schemas.openxmlformats.org/officeDocument/2006/relationships/slide" Target="slide28.xml"/><Relationship Id="rId10" Type="http://schemas.openxmlformats.org/officeDocument/2006/relationships/slide" Target="slide37.xml"/><Relationship Id="rId4" Type="http://schemas.openxmlformats.org/officeDocument/2006/relationships/slide" Target="slide27.xml"/><Relationship Id="rId9" Type="http://schemas.openxmlformats.org/officeDocument/2006/relationships/slide" Target="slide35.xml"/></Relationships>
</file>

<file path=ppt/slides/_rels/slide27.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25.xml"/><Relationship Id="rId7" Type="http://schemas.openxmlformats.org/officeDocument/2006/relationships/slide" Target="slide32.xml"/><Relationship Id="rId2"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image" Target="../media/image5.png"/><Relationship Id="rId5" Type="http://schemas.openxmlformats.org/officeDocument/2006/relationships/slide" Target="slide28.xml"/><Relationship Id="rId10" Type="http://schemas.openxmlformats.org/officeDocument/2006/relationships/slide" Target="slide37.xml"/><Relationship Id="rId4" Type="http://schemas.openxmlformats.org/officeDocument/2006/relationships/slide" Target="slide27.xml"/><Relationship Id="rId9" Type="http://schemas.openxmlformats.org/officeDocument/2006/relationships/slide" Target="slide35.xml"/></Relationships>
</file>

<file path=ppt/slides/_rels/slide28.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23.xml"/><Relationship Id="rId7" Type="http://schemas.openxmlformats.org/officeDocument/2006/relationships/slide" Target="slide30.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37.xml"/><Relationship Id="rId5" Type="http://schemas.openxmlformats.org/officeDocument/2006/relationships/slide" Target="slide27.xml"/><Relationship Id="rId10" Type="http://schemas.openxmlformats.org/officeDocument/2006/relationships/slide" Target="slide35.xml"/><Relationship Id="rId4" Type="http://schemas.openxmlformats.org/officeDocument/2006/relationships/slide" Target="slide25.xml"/><Relationship Id="rId9" Type="http://schemas.openxmlformats.org/officeDocument/2006/relationships/slide" Target="slide34.xml"/></Relationships>
</file>

<file path=ppt/slides/_rels/slide29.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25.xml"/><Relationship Id="rId7" Type="http://schemas.openxmlformats.org/officeDocument/2006/relationships/slide" Target="slide32.xml"/><Relationship Id="rId12" Type="http://schemas.openxmlformats.org/officeDocument/2006/relationships/image" Target="../media/image14.png"/><Relationship Id="rId2"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image" Target="../media/image5.png"/><Relationship Id="rId5" Type="http://schemas.openxmlformats.org/officeDocument/2006/relationships/slide" Target="slide28.xml"/><Relationship Id="rId10" Type="http://schemas.openxmlformats.org/officeDocument/2006/relationships/slide" Target="slide37.xml"/><Relationship Id="rId4" Type="http://schemas.openxmlformats.org/officeDocument/2006/relationships/slide" Target="slide27.xml"/><Relationship Id="rId9" Type="http://schemas.openxmlformats.org/officeDocument/2006/relationships/slide" Target="slide35.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slide" Target="slide22.xml"/><Relationship Id="rId4" Type="http://schemas.openxmlformats.org/officeDocument/2006/relationships/slide" Target="slide13.xml"/></Relationships>
</file>

<file path=ppt/slides/_rels/slide30.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23.xml"/><Relationship Id="rId7" Type="http://schemas.openxmlformats.org/officeDocument/2006/relationships/slide" Target="slide30.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37.xml"/><Relationship Id="rId5" Type="http://schemas.openxmlformats.org/officeDocument/2006/relationships/slide" Target="slide27.xml"/><Relationship Id="rId10" Type="http://schemas.openxmlformats.org/officeDocument/2006/relationships/slide" Target="slide35.xml"/><Relationship Id="rId4" Type="http://schemas.openxmlformats.org/officeDocument/2006/relationships/slide" Target="slide25.xml"/><Relationship Id="rId9" Type="http://schemas.openxmlformats.org/officeDocument/2006/relationships/slide" Target="slide34.xml"/></Relationships>
</file>

<file path=ppt/slides/_rels/slide31.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25.xml"/><Relationship Id="rId7" Type="http://schemas.openxmlformats.org/officeDocument/2006/relationships/slide" Target="slide32.xml"/><Relationship Id="rId12" Type="http://schemas.openxmlformats.org/officeDocument/2006/relationships/image" Target="../media/image5.png"/><Relationship Id="rId2"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image" Target="../media/image16.png"/><Relationship Id="rId5" Type="http://schemas.openxmlformats.org/officeDocument/2006/relationships/slide" Target="slide28.xml"/><Relationship Id="rId10" Type="http://schemas.openxmlformats.org/officeDocument/2006/relationships/slide" Target="slide37.xml"/><Relationship Id="rId4" Type="http://schemas.openxmlformats.org/officeDocument/2006/relationships/slide" Target="slide27.xml"/><Relationship Id="rId9" Type="http://schemas.openxmlformats.org/officeDocument/2006/relationships/slide" Target="slide35.xml"/></Relationships>
</file>

<file path=ppt/slides/_rels/slide32.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23.xml"/><Relationship Id="rId7" Type="http://schemas.openxmlformats.org/officeDocument/2006/relationships/slide" Target="slide30.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37.xml"/><Relationship Id="rId5" Type="http://schemas.openxmlformats.org/officeDocument/2006/relationships/slide" Target="slide27.xml"/><Relationship Id="rId10" Type="http://schemas.openxmlformats.org/officeDocument/2006/relationships/slide" Target="slide35.xml"/><Relationship Id="rId4" Type="http://schemas.openxmlformats.org/officeDocument/2006/relationships/slide" Target="slide25.xml"/><Relationship Id="rId9" Type="http://schemas.openxmlformats.org/officeDocument/2006/relationships/slide" Target="slide34.xml"/></Relationships>
</file>

<file path=ppt/slides/_rels/slide33.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25.xml"/><Relationship Id="rId7" Type="http://schemas.openxmlformats.org/officeDocument/2006/relationships/slide" Target="slide32.xml"/><Relationship Id="rId12" Type="http://schemas.openxmlformats.org/officeDocument/2006/relationships/image" Target="../media/image18.png"/><Relationship Id="rId2"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image" Target="../media/image5.png"/><Relationship Id="rId5" Type="http://schemas.openxmlformats.org/officeDocument/2006/relationships/slide" Target="slide28.xml"/><Relationship Id="rId10" Type="http://schemas.openxmlformats.org/officeDocument/2006/relationships/slide" Target="slide37.xml"/><Relationship Id="rId4" Type="http://schemas.openxmlformats.org/officeDocument/2006/relationships/slide" Target="slide27.xml"/><Relationship Id="rId9" Type="http://schemas.openxmlformats.org/officeDocument/2006/relationships/slide" Target="slide35.xml"/></Relationships>
</file>

<file path=ppt/slides/_rels/slide34.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23.xml"/><Relationship Id="rId7" Type="http://schemas.openxmlformats.org/officeDocument/2006/relationships/slide" Target="slide30.xml"/><Relationship Id="rId12"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37.xml"/><Relationship Id="rId5" Type="http://schemas.openxmlformats.org/officeDocument/2006/relationships/slide" Target="slide27.xml"/><Relationship Id="rId10" Type="http://schemas.openxmlformats.org/officeDocument/2006/relationships/slide" Target="slide35.xml"/><Relationship Id="rId4" Type="http://schemas.openxmlformats.org/officeDocument/2006/relationships/slide" Target="slide25.xml"/><Relationship Id="rId9" Type="http://schemas.openxmlformats.org/officeDocument/2006/relationships/slide" Target="slide34.xml"/></Relationships>
</file>

<file path=ppt/slides/_rels/slide35.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23.xml"/><Relationship Id="rId7" Type="http://schemas.openxmlformats.org/officeDocument/2006/relationships/slide" Target="slide30.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37.xml"/><Relationship Id="rId5" Type="http://schemas.openxmlformats.org/officeDocument/2006/relationships/slide" Target="slide27.xml"/><Relationship Id="rId10" Type="http://schemas.openxmlformats.org/officeDocument/2006/relationships/slide" Target="slide35.xml"/><Relationship Id="rId4" Type="http://schemas.openxmlformats.org/officeDocument/2006/relationships/slide" Target="slide25.xml"/><Relationship Id="rId9" Type="http://schemas.openxmlformats.org/officeDocument/2006/relationships/slide" Target="slide34.xml"/></Relationships>
</file>

<file path=ppt/slides/_rels/slide36.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25.xml"/><Relationship Id="rId7" Type="http://schemas.openxmlformats.org/officeDocument/2006/relationships/slide" Target="slide32.xml"/><Relationship Id="rId12" Type="http://schemas.openxmlformats.org/officeDocument/2006/relationships/image" Target="../media/image21.png"/><Relationship Id="rId2"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image" Target="../media/image5.png"/><Relationship Id="rId5" Type="http://schemas.openxmlformats.org/officeDocument/2006/relationships/slide" Target="slide28.xml"/><Relationship Id="rId10" Type="http://schemas.openxmlformats.org/officeDocument/2006/relationships/slide" Target="slide37.xml"/><Relationship Id="rId4" Type="http://schemas.openxmlformats.org/officeDocument/2006/relationships/slide" Target="slide27.xml"/><Relationship Id="rId9" Type="http://schemas.openxmlformats.org/officeDocument/2006/relationships/slide" Target="slide35.xml"/></Relationships>
</file>

<file path=ppt/slides/_rels/slide37.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23.xml"/><Relationship Id="rId7" Type="http://schemas.openxmlformats.org/officeDocument/2006/relationships/slide" Target="slide30.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slide" Target="slide37.xml"/><Relationship Id="rId5" Type="http://schemas.openxmlformats.org/officeDocument/2006/relationships/slide" Target="slide27.xml"/><Relationship Id="rId10" Type="http://schemas.openxmlformats.org/officeDocument/2006/relationships/slide" Target="slide35.xml"/><Relationship Id="rId4" Type="http://schemas.openxmlformats.org/officeDocument/2006/relationships/slide" Target="slide25.xml"/><Relationship Id="rId9" Type="http://schemas.openxmlformats.org/officeDocument/2006/relationships/slide" Target="slide34.xml"/></Relationships>
</file>

<file path=ppt/slides/_rels/slide38.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3.xml"/><Relationship Id="rId3" Type="http://schemas.openxmlformats.org/officeDocument/2006/relationships/slide" Target="slide25.xml"/><Relationship Id="rId7" Type="http://schemas.openxmlformats.org/officeDocument/2006/relationships/slide" Target="slide32.xml"/><Relationship Id="rId12" Type="http://schemas.openxmlformats.org/officeDocument/2006/relationships/image" Target="../media/image23.png"/><Relationship Id="rId2" Type="http://schemas.openxmlformats.org/officeDocument/2006/relationships/slide" Target="slide23.xml"/><Relationship Id="rId1" Type="http://schemas.openxmlformats.org/officeDocument/2006/relationships/slideLayout" Target="../slideLayouts/slideLayout2.xml"/><Relationship Id="rId6" Type="http://schemas.openxmlformats.org/officeDocument/2006/relationships/slide" Target="slide30.xml"/><Relationship Id="rId11" Type="http://schemas.openxmlformats.org/officeDocument/2006/relationships/image" Target="../media/image5.png"/><Relationship Id="rId5" Type="http://schemas.openxmlformats.org/officeDocument/2006/relationships/slide" Target="slide28.xml"/><Relationship Id="rId10" Type="http://schemas.openxmlformats.org/officeDocument/2006/relationships/slide" Target="slide37.xml"/><Relationship Id="rId4" Type="http://schemas.openxmlformats.org/officeDocument/2006/relationships/slide" Target="slide27.xml"/><Relationship Id="rId9" Type="http://schemas.openxmlformats.org/officeDocument/2006/relationships/slide" Target="slide3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preferRelativeResize="0">
            <a:picLocks/>
          </p:cNvPicPr>
          <p:nvPr/>
        </p:nvPicPr>
        <p:blipFill rotWithShape="1">
          <a:blip r:embed="rId3" cstate="print">
            <a:extLst>
              <a:ext uri="{28A0092B-C50C-407E-A947-70E740481C1C}">
                <a14:useLocalDpi xmlns:a14="http://schemas.microsoft.com/office/drawing/2010/main" val="0"/>
              </a:ext>
            </a:extLst>
          </a:blip>
          <a:srcRect b="10109"/>
          <a:stretch/>
        </p:blipFill>
        <p:spPr>
          <a:xfrm>
            <a:off x="7272813" y="2047240"/>
            <a:ext cx="4917600" cy="2764800"/>
          </a:xfrm>
          <a:prstGeom prst="rect">
            <a:avLst/>
          </a:prstGeom>
        </p:spPr>
      </p:pic>
      <p:sp>
        <p:nvSpPr>
          <p:cNvPr id="4" name="矩形 3"/>
          <p:cNvSpPr/>
          <p:nvPr userDrawn="1"/>
        </p:nvSpPr>
        <p:spPr>
          <a:xfrm>
            <a:off x="1198880" y="0"/>
            <a:ext cx="1002030" cy="1130935"/>
          </a:xfrm>
          <a:prstGeom prst="rect">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prstClr val="white"/>
              </a:solidFill>
            </a:endParaRPr>
          </a:p>
        </p:txBody>
      </p:sp>
      <p:sp>
        <p:nvSpPr>
          <p:cNvPr id="5" name="任意多边形 16"/>
          <p:cNvSpPr/>
          <p:nvPr userDrawn="1"/>
        </p:nvSpPr>
        <p:spPr>
          <a:xfrm>
            <a:off x="1375859" y="185620"/>
            <a:ext cx="648072" cy="75969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ctr" defTabSz="914400">
              <a:defRPr/>
            </a:pPr>
            <a:endParaRPr lang="zh-CN" altLang="en-US" kern="0" dirty="0">
              <a:solidFill>
                <a:prstClr val="white"/>
              </a:solidFill>
              <a:latin typeface="微软雅黑" panose="020B0503020204020204" charset="-122"/>
              <a:ea typeface="微软雅黑" panose="020B0503020204020204" charset="-122"/>
            </a:endParaRPr>
          </a:p>
        </p:txBody>
      </p:sp>
      <p:sp>
        <p:nvSpPr>
          <p:cNvPr id="60" name="矩形 59"/>
          <p:cNvSpPr/>
          <p:nvPr/>
        </p:nvSpPr>
        <p:spPr>
          <a:xfrm flipV="1">
            <a:off x="0" y="2047240"/>
            <a:ext cx="7272655" cy="27660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rgbClr val="4F81BD">
                  <a:lumMod val="50000"/>
                </a:srgbClr>
              </a:solidFill>
            </a:endParaRPr>
          </a:p>
        </p:txBody>
      </p:sp>
      <p:sp>
        <p:nvSpPr>
          <p:cNvPr id="20" name="文本框 19"/>
          <p:cNvSpPr txBox="1"/>
          <p:nvPr/>
        </p:nvSpPr>
        <p:spPr>
          <a:xfrm>
            <a:off x="1198880" y="3506470"/>
            <a:ext cx="3380105" cy="398780"/>
          </a:xfrm>
          <a:prstGeom prst="rect">
            <a:avLst/>
          </a:prstGeom>
          <a:noFill/>
        </p:spPr>
        <p:txBody>
          <a:bodyPr wrap="square" rtlCol="0">
            <a:spAutoFit/>
          </a:bodyPr>
          <a:lstStyle/>
          <a:p>
            <a:r>
              <a:rPr lang="en-US" altLang="zh-CN" sz="2000" dirty="0" smtClean="0">
                <a:solidFill>
                  <a:prstClr val="white"/>
                </a:solidFill>
              </a:rPr>
              <a:t>DISIZHANG</a:t>
            </a:r>
          </a:p>
        </p:txBody>
      </p:sp>
      <p:sp>
        <p:nvSpPr>
          <p:cNvPr id="11" name="文本框 10"/>
          <p:cNvSpPr txBox="1"/>
          <p:nvPr/>
        </p:nvSpPr>
        <p:spPr>
          <a:xfrm>
            <a:off x="1198880" y="4010790"/>
            <a:ext cx="1440160" cy="461665"/>
          </a:xfrm>
          <a:prstGeom prst="rect">
            <a:avLst/>
          </a:prstGeom>
          <a:noFill/>
        </p:spPr>
        <p:txBody>
          <a:bodyPr wrap="square" rtlCol="0">
            <a:spAutoFit/>
          </a:bodyPr>
          <a:lstStyle/>
          <a:p>
            <a:r>
              <a:rPr lang="zh-CN" altLang="zh-CN" dirty="0" smtClean="0">
                <a:solidFill>
                  <a:prstClr val="white"/>
                </a:solidFill>
              </a:rPr>
              <a:t>第</a:t>
            </a:r>
            <a:r>
              <a:rPr lang="zh-CN" altLang="en-US" dirty="0" smtClean="0">
                <a:solidFill>
                  <a:prstClr val="white"/>
                </a:solidFill>
              </a:rPr>
              <a:t>四</a:t>
            </a:r>
            <a:r>
              <a:rPr lang="zh-CN" altLang="zh-CN" dirty="0" smtClean="0">
                <a:solidFill>
                  <a:prstClr val="white"/>
                </a:solidFill>
              </a:rPr>
              <a:t>章</a:t>
            </a:r>
            <a:endParaRPr lang="zh-CN" altLang="zh-CN" dirty="0">
              <a:solidFill>
                <a:prstClr val="white"/>
              </a:solidFill>
            </a:endParaRPr>
          </a:p>
        </p:txBody>
      </p:sp>
      <p:sp>
        <p:nvSpPr>
          <p:cNvPr id="3" name="矩形 2"/>
          <p:cNvSpPr/>
          <p:nvPr/>
        </p:nvSpPr>
        <p:spPr>
          <a:xfrm>
            <a:off x="1198880" y="2450546"/>
            <a:ext cx="6120462" cy="1123264"/>
          </a:xfrm>
          <a:prstGeom prst="rect">
            <a:avLst/>
          </a:prstGeom>
        </p:spPr>
        <p:txBody>
          <a:bodyPr wrap="square">
            <a:noAutofit/>
          </a:bodyPr>
          <a:lstStyle/>
          <a:p>
            <a:r>
              <a:rPr lang="en-US" altLang="zh-CN" sz="5000" b="1" kern="100" dirty="0">
                <a:solidFill>
                  <a:prstClr val="white"/>
                </a:solidFill>
                <a:latin typeface="微软雅黑" panose="020B0503020204020204" pitchFamily="34" charset="-122"/>
                <a:ea typeface="微软雅黑" panose="020B0503020204020204" pitchFamily="34" charset="-122"/>
                <a:cs typeface="华文黑体" panose="02010600040101010101" pitchFamily="2" charset="-122"/>
              </a:rPr>
              <a:t>4</a:t>
            </a:r>
            <a:r>
              <a:rPr lang="zh-CN" altLang="zh-CN" sz="5000" b="1" kern="100" dirty="0">
                <a:solidFill>
                  <a:prstClr val="white"/>
                </a:solidFill>
                <a:latin typeface="微软雅黑" panose="020B0503020204020204" pitchFamily="34" charset="-122"/>
                <a:ea typeface="微软雅黑" panose="020B0503020204020204" pitchFamily="34" charset="-122"/>
                <a:cs typeface="华文黑体" panose="02010600040101010101" pitchFamily="2" charset="-122"/>
              </a:rPr>
              <a:t>　力学单位制</a:t>
            </a:r>
          </a:p>
        </p:txBody>
      </p:sp>
      <p:sp>
        <p:nvSpPr>
          <p:cNvPr id="13" name="矩形 12"/>
          <p:cNvSpPr/>
          <p:nvPr/>
        </p:nvSpPr>
        <p:spPr>
          <a:xfrm flipV="1">
            <a:off x="7272338" y="2045980"/>
            <a:ext cx="4918075" cy="276606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rgbClr val="4F81BD">
                  <a:lumMod val="50000"/>
                </a:srgbClr>
              </a:solidFill>
            </a:endParaRPr>
          </a:p>
        </p:txBody>
      </p:sp>
    </p:spTree>
    <p:extLst>
      <p:ext uri="{BB962C8B-B14F-4D97-AF65-F5344CB8AC3E}">
        <p14:creationId xmlns:p14="http://schemas.microsoft.com/office/powerpoint/2010/main" val="339337953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70206" y="909514"/>
            <a:ext cx="11250000" cy="5040560"/>
            <a:chOff x="471000" y="934424"/>
            <a:chExt cx="11250000" cy="5040560"/>
          </a:xfrm>
        </p:grpSpPr>
        <p:sp>
          <p:nvSpPr>
            <p:cNvPr id="9" name="圆角矩形 8"/>
            <p:cNvSpPr/>
            <p:nvPr/>
          </p:nvSpPr>
          <p:spPr>
            <a:xfrm>
              <a:off x="471000" y="1094414"/>
              <a:ext cx="11250000" cy="4880570"/>
            </a:xfrm>
            <a:prstGeom prst="roundRect">
              <a:avLst>
                <a:gd name="adj" fmla="val 1225"/>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0" name="图片 9"/>
            <p:cNvPicPr>
              <a:picLocks noChangeAspect="1"/>
            </p:cNvPicPr>
            <p:nvPr/>
          </p:nvPicPr>
          <p:blipFill>
            <a:blip r:embed="rId2"/>
            <a:stretch>
              <a:fillRect/>
            </a:stretch>
          </p:blipFill>
          <p:spPr>
            <a:xfrm>
              <a:off x="850294" y="934424"/>
              <a:ext cx="695238" cy="314286"/>
            </a:xfrm>
            <a:prstGeom prst="rect">
              <a:avLst/>
            </a:prstGeom>
          </p:spPr>
        </p:pic>
        <p:sp>
          <p:nvSpPr>
            <p:cNvPr id="11" name="文本框 10"/>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12" name="矩形 11"/>
          <p:cNvSpPr/>
          <p:nvPr/>
        </p:nvSpPr>
        <p:spPr>
          <a:xfrm>
            <a:off x="642236" y="1353700"/>
            <a:ext cx="10905941" cy="4547527"/>
          </a:xfrm>
          <a:prstGeom prst="rect">
            <a:avLst/>
          </a:prstGeom>
        </p:spPr>
        <p:txBody>
          <a:bodyPr wrap="square">
            <a:spAutoFit/>
          </a:bodyPr>
          <a:lstStyle/>
          <a:p>
            <a:pPr>
              <a:lnSpc>
                <a:spcPct val="150000"/>
              </a:lnSpc>
              <a:tabLst>
                <a:tab pos="2340610" algn="l"/>
              </a:tabLst>
            </a:pP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基本单位和导出单位一起组成了单位制</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选项</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正确</a:t>
            </a:r>
            <a:r>
              <a:rPr lang="en-US" altLang="zh-CN" sz="28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p>
          <a:p>
            <a:pPr>
              <a:lnSpc>
                <a:spcPct val="150000"/>
              </a:lnSpc>
              <a:tabLst>
                <a:tab pos="2340610" algn="l"/>
              </a:tabLst>
            </a:pPr>
            <a:r>
              <a:rPr lang="zh-CN" altLang="zh-CN" sz="2800" dirty="0" smtClean="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选用</a:t>
            </a: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的基本单位不同</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构成的单位制也不同</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选项</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正确</a:t>
            </a:r>
            <a:r>
              <a:rPr lang="en-US" altLang="zh-CN" sz="28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p>
          <a:p>
            <a:pPr>
              <a:lnSpc>
                <a:spcPct val="150000"/>
              </a:lnSpc>
              <a:tabLst>
                <a:tab pos="2340610" algn="l"/>
              </a:tabLst>
            </a:pPr>
            <a:r>
              <a:rPr lang="zh-CN" altLang="zh-CN" sz="2800" dirty="0" smtClean="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在</a:t>
            </a: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物理计算中</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如果所有已知量都用同一单位制中的单位表示</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只要正确应用公式</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其结果的单位一定是用这个单位制中的单位来表示的</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选项</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正确</a:t>
            </a:r>
            <a:r>
              <a:rPr lang="en-US" altLang="zh-CN" sz="28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p>
          <a:p>
            <a:pPr>
              <a:lnSpc>
                <a:spcPct val="150000"/>
              </a:lnSpc>
              <a:tabLst>
                <a:tab pos="2340610" algn="l"/>
              </a:tabLst>
            </a:pPr>
            <a:r>
              <a:rPr lang="zh-CN" altLang="zh-CN" sz="2800" dirty="0" smtClean="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物理</a:t>
            </a: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公式可以确定各物理量间的数量关系</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同时也可以确定单位关系</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选项</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错误。</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58793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blinds(horizontal)">
                                      <p:cBhvr>
                                        <p:cTn id="10" dur="500"/>
                                        <p:tgtEl>
                                          <p:spTgt spid="12">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Effect transition="in" filter="blinds(horizontal)">
                                      <p:cBhvr>
                                        <p:cTn id="13" dur="500"/>
                                        <p:tgtEl>
                                          <p:spTgt spid="12">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animEffect transition="in" filter="blinds(horizontal)">
                                      <p:cBhvr>
                                        <p:cTn id="16" dur="500"/>
                                        <p:tgtEl>
                                          <p:spTgt spid="12">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blinds(horizontal)">
                                      <p:cBhvr>
                                        <p:cTn id="19"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829370"/>
            <a:ext cx="11412000" cy="4708981"/>
          </a:xfrm>
          <a:prstGeom prst="rect">
            <a:avLst/>
          </a:prstGeom>
        </p:spPr>
        <p:txBody>
          <a:bodyPr>
            <a:spAutoFit/>
          </a:bodyPr>
          <a:lstStyle/>
          <a:p>
            <a:pPr>
              <a:lnSpc>
                <a:spcPct val="150000"/>
              </a:lnSpc>
              <a:tabLst>
                <a:tab pos="2340610" algn="l"/>
                <a:tab pos="6481445" algn="r"/>
              </a:tabLst>
            </a:pPr>
            <a:r>
              <a:rPr lang="zh-CN" altLang="zh-CN" sz="28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在下面的物理量和单位中</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叙述正确的是</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340610" algn="l"/>
              </a:tabLst>
            </a:pPr>
            <a:r>
              <a:rPr lang="zh-CN" altLang="zh-CN" sz="2800" dirty="0">
                <a:solidFill>
                  <a:prstClr val="black"/>
                </a:solidFill>
                <a:latin typeface="宋体" panose="02010600030101010101" pitchFamily="2" charset="-122"/>
                <a:ea typeface="方正中等线简体" panose="03000509000000000000" pitchFamily="65" charset="-122"/>
                <a:cs typeface="宋体" panose="02010600030101010101" pitchFamily="2" charset="-122"/>
              </a:rPr>
              <a:t>①</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力　</a:t>
            </a:r>
            <a:r>
              <a:rPr lang="zh-CN" altLang="zh-CN" sz="2800" dirty="0">
                <a:solidFill>
                  <a:prstClr val="black"/>
                </a:solidFill>
                <a:latin typeface="宋体" panose="02010600030101010101" pitchFamily="2" charset="-122"/>
                <a:ea typeface="方正中等线简体" panose="03000509000000000000" pitchFamily="65" charset="-122"/>
                <a:cs typeface="宋体" panose="02010600030101010101" pitchFamily="2" charset="-122"/>
              </a:rPr>
              <a:t>②</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牛　</a:t>
            </a:r>
            <a:r>
              <a:rPr lang="zh-CN" altLang="zh-CN" sz="2800" dirty="0">
                <a:solidFill>
                  <a:prstClr val="black"/>
                </a:solidFill>
                <a:latin typeface="宋体" panose="02010600030101010101" pitchFamily="2" charset="-122"/>
                <a:ea typeface="方正中等线简体" panose="03000509000000000000" pitchFamily="65" charset="-122"/>
                <a:cs typeface="宋体" panose="02010600030101010101" pitchFamily="2" charset="-122"/>
              </a:rPr>
              <a:t>③</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米</a:t>
            </a:r>
            <a:r>
              <a:rPr lang="en-US" altLang="zh-CN" sz="2800" i="1"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秒　</a:t>
            </a:r>
            <a:r>
              <a:rPr lang="zh-CN" altLang="zh-CN" sz="2800" dirty="0">
                <a:solidFill>
                  <a:prstClr val="black"/>
                </a:solidFill>
                <a:latin typeface="宋体" panose="02010600030101010101" pitchFamily="2" charset="-122"/>
                <a:ea typeface="方正中等线简体" panose="03000509000000000000" pitchFamily="65" charset="-122"/>
                <a:cs typeface="宋体" panose="02010600030101010101" pitchFamily="2" charset="-122"/>
              </a:rPr>
              <a:t>④</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速度　</a:t>
            </a:r>
            <a:r>
              <a:rPr lang="zh-CN" altLang="zh-CN" sz="2800" dirty="0">
                <a:solidFill>
                  <a:prstClr val="black"/>
                </a:solidFill>
                <a:latin typeface="宋体" panose="02010600030101010101" pitchFamily="2" charset="-122"/>
                <a:ea typeface="方正中等线简体" panose="03000509000000000000" pitchFamily="65" charset="-122"/>
                <a:cs typeface="宋体" panose="02010600030101010101" pitchFamily="2" charset="-122"/>
              </a:rPr>
              <a:t>⑤</a:t>
            </a:r>
            <a:r>
              <a:rPr lang="zh-CN" altLang="zh-CN" sz="28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长度</a:t>
            </a:r>
            <a:r>
              <a:rPr lang="zh-CN" altLang="en-US" sz="3200" dirty="0" smtClean="0">
                <a:solidFill>
                  <a:prstClr val="black"/>
                </a:solidFill>
                <a:latin typeface="Calibri" panose="020F0502020204030204" pitchFamily="34" charset="0"/>
                <a:ea typeface="宋体" panose="02010600030101010101" pitchFamily="2" charset="-122"/>
                <a:cs typeface="Times New Roman" panose="02020603050405020304" pitchFamily="18" charset="0"/>
              </a:rPr>
              <a:t>　</a:t>
            </a:r>
            <a:r>
              <a:rPr lang="zh-CN" altLang="zh-CN" sz="2800" dirty="0" smtClean="0">
                <a:solidFill>
                  <a:prstClr val="black"/>
                </a:solidFill>
                <a:latin typeface="宋体" panose="02010600030101010101" pitchFamily="2" charset="-122"/>
                <a:ea typeface="方正中等线简体" panose="03000509000000000000" pitchFamily="65" charset="-122"/>
                <a:cs typeface="宋体" panose="02010600030101010101" pitchFamily="2" charset="-122"/>
              </a:rPr>
              <a:t>⑥</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质量　</a:t>
            </a:r>
            <a:r>
              <a:rPr lang="zh-CN" altLang="zh-CN" sz="2800" dirty="0">
                <a:solidFill>
                  <a:prstClr val="black"/>
                </a:solidFill>
                <a:latin typeface="宋体" panose="02010600030101010101" pitchFamily="2" charset="-122"/>
                <a:ea typeface="方正中等线简体" panose="03000509000000000000" pitchFamily="65" charset="-122"/>
                <a:cs typeface="宋体" panose="02010600030101010101" pitchFamily="2" charset="-122"/>
              </a:rPr>
              <a:t>⑦</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千克　</a:t>
            </a:r>
            <a:r>
              <a:rPr lang="zh-CN" altLang="zh-CN" sz="2800" dirty="0">
                <a:solidFill>
                  <a:prstClr val="black"/>
                </a:solidFill>
                <a:latin typeface="宋体" panose="02010600030101010101" pitchFamily="2" charset="-122"/>
                <a:ea typeface="方正中等线简体" panose="03000509000000000000" pitchFamily="65" charset="-122"/>
                <a:cs typeface="宋体" panose="02010600030101010101" pitchFamily="2" charset="-122"/>
              </a:rPr>
              <a:t>⑧</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时间　</a:t>
            </a:r>
            <a:endParaRPr lang="en-US" altLang="zh-CN" sz="28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nSpc>
                <a:spcPct val="150000"/>
              </a:lnSpc>
              <a:tabLst>
                <a:tab pos="2340610" algn="l"/>
              </a:tabLst>
            </a:pPr>
            <a:r>
              <a:rPr lang="zh-CN" altLang="zh-CN" sz="2800" dirty="0" smtClean="0">
                <a:solidFill>
                  <a:prstClr val="black"/>
                </a:solidFill>
                <a:latin typeface="宋体" panose="02010600030101010101" pitchFamily="2" charset="-122"/>
                <a:ea typeface="方正中等线简体" panose="03000509000000000000" pitchFamily="65" charset="-122"/>
                <a:cs typeface="宋体" panose="02010600030101010101" pitchFamily="2" charset="-122"/>
              </a:rPr>
              <a:t>⑨</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克</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340610" algn="l"/>
              </a:tabLst>
            </a:pP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属于国际单位制中基本单位的是</a:t>
            </a:r>
            <a:r>
              <a:rPr lang="zh-CN" altLang="zh-CN" sz="2800" dirty="0">
                <a:solidFill>
                  <a:prstClr val="black"/>
                </a:solidFill>
                <a:latin typeface="宋体" panose="02010600030101010101" pitchFamily="2" charset="-122"/>
                <a:ea typeface="方正中等线简体" panose="03000509000000000000" pitchFamily="65" charset="-122"/>
                <a:cs typeface="宋体" panose="02010600030101010101" pitchFamily="2" charset="-122"/>
              </a:rPr>
              <a:t>②⑦</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340610" algn="l"/>
              </a:tabLst>
            </a:pP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属于国际单位制中导出单位的是</a:t>
            </a:r>
            <a:r>
              <a:rPr lang="zh-CN" altLang="zh-CN" sz="2800" dirty="0">
                <a:solidFill>
                  <a:prstClr val="black"/>
                </a:solidFill>
                <a:latin typeface="宋体" panose="02010600030101010101" pitchFamily="2" charset="-122"/>
                <a:ea typeface="方正中等线简体" panose="03000509000000000000" pitchFamily="65" charset="-122"/>
                <a:cs typeface="宋体" panose="02010600030101010101" pitchFamily="2" charset="-122"/>
              </a:rPr>
              <a:t>②③⑦</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340610" algn="l"/>
              </a:tabLst>
            </a:pP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属于基本量的是</a:t>
            </a:r>
            <a:r>
              <a:rPr lang="zh-CN" altLang="zh-CN" sz="2800" dirty="0">
                <a:solidFill>
                  <a:prstClr val="black"/>
                </a:solidFill>
                <a:latin typeface="宋体" panose="02010600030101010101" pitchFamily="2" charset="-122"/>
                <a:ea typeface="方正中等线简体" panose="03000509000000000000" pitchFamily="65" charset="-122"/>
                <a:cs typeface="宋体" panose="02010600030101010101" pitchFamily="2" charset="-122"/>
              </a:rPr>
              <a:t>⑤⑥⑧</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340610" algn="l"/>
              </a:tabLst>
            </a:pP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属于国际单位的是</a:t>
            </a:r>
            <a:r>
              <a:rPr lang="zh-CN" altLang="zh-CN" sz="2800" dirty="0">
                <a:solidFill>
                  <a:prstClr val="black"/>
                </a:solidFill>
                <a:latin typeface="宋体" panose="02010600030101010101" pitchFamily="2" charset="-122"/>
                <a:ea typeface="方正中等线简体" panose="03000509000000000000" pitchFamily="65" charset="-122"/>
                <a:cs typeface="宋体" panose="02010600030101010101" pitchFamily="2" charset="-122"/>
              </a:rPr>
              <a:t>②③⑦</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p:txBody>
      </p:sp>
      <p:grpSp>
        <p:nvGrpSpPr>
          <p:cNvPr id="6" name="组合 5"/>
          <p:cNvGrpSpPr/>
          <p:nvPr/>
        </p:nvGrpSpPr>
        <p:grpSpPr>
          <a:xfrm>
            <a:off x="0" y="1025276"/>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dirty="0" smtClean="0">
                  <a:solidFill>
                    <a:prstClr val="white"/>
                  </a:solidFill>
                  <a:latin typeface="微软雅黑" panose="020B0503020204020204" charset="-122"/>
                  <a:ea typeface="微软雅黑" panose="020B0503020204020204" charset="-122"/>
                  <a:cs typeface="Courier New" panose="02070309020205020404" pitchFamily="49" charset="0"/>
                </a:rPr>
                <a:t>2</a:t>
              </a:r>
              <a:endParaRPr lang="zh-CN" altLang="en-US" sz="1600" dirty="0">
                <a:solidFill>
                  <a:prstClr val="white"/>
                </a:solidFill>
              </a:endParaRPr>
            </a:p>
          </p:txBody>
        </p:sp>
      </p:grpSp>
      <p:sp>
        <p:nvSpPr>
          <p:cNvPr id="7" name="TextBox 14"/>
          <p:cNvSpPr txBox="1"/>
          <p:nvPr/>
        </p:nvSpPr>
        <p:spPr>
          <a:xfrm>
            <a:off x="247221" y="4077866"/>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9" name="TextBox 14"/>
          <p:cNvSpPr txBox="1"/>
          <p:nvPr/>
        </p:nvSpPr>
        <p:spPr>
          <a:xfrm>
            <a:off x="262558" y="4723708"/>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extLst>
      <p:ext uri="{BB962C8B-B14F-4D97-AF65-F5344CB8AC3E}">
        <p14:creationId xmlns:p14="http://schemas.microsoft.com/office/powerpoint/2010/main" val="270518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70206" y="1773610"/>
            <a:ext cx="11250000" cy="2520280"/>
            <a:chOff x="471000" y="934424"/>
            <a:chExt cx="11250000" cy="2520280"/>
          </a:xfrm>
        </p:grpSpPr>
        <p:sp>
          <p:nvSpPr>
            <p:cNvPr id="9" name="圆角矩形 8"/>
            <p:cNvSpPr/>
            <p:nvPr/>
          </p:nvSpPr>
          <p:spPr>
            <a:xfrm>
              <a:off x="471000" y="1094414"/>
              <a:ext cx="11250000" cy="2360290"/>
            </a:xfrm>
            <a:prstGeom prst="roundRect">
              <a:avLst>
                <a:gd name="adj" fmla="val 1225"/>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0" name="图片 9"/>
            <p:cNvPicPr>
              <a:picLocks noChangeAspect="1"/>
            </p:cNvPicPr>
            <p:nvPr/>
          </p:nvPicPr>
          <p:blipFill>
            <a:blip r:embed="rId2"/>
            <a:stretch>
              <a:fillRect/>
            </a:stretch>
          </p:blipFill>
          <p:spPr>
            <a:xfrm>
              <a:off x="850294" y="934424"/>
              <a:ext cx="695238" cy="314286"/>
            </a:xfrm>
            <a:prstGeom prst="rect">
              <a:avLst/>
            </a:prstGeom>
          </p:spPr>
        </p:pic>
        <p:sp>
          <p:nvSpPr>
            <p:cNvPr id="11" name="文本框 10"/>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p:sp>
        <p:nvSpPr>
          <p:cNvPr id="12" name="矩形 11"/>
          <p:cNvSpPr/>
          <p:nvPr/>
        </p:nvSpPr>
        <p:spPr>
          <a:xfrm>
            <a:off x="642236" y="2061642"/>
            <a:ext cx="10905941" cy="1962204"/>
          </a:xfrm>
          <a:prstGeom prst="rect">
            <a:avLst/>
          </a:prstGeom>
        </p:spPr>
        <p:txBody>
          <a:bodyPr wrap="square">
            <a:spAutoFit/>
          </a:bodyPr>
          <a:lstStyle/>
          <a:p>
            <a:pPr>
              <a:lnSpc>
                <a:spcPct val="150000"/>
              </a:lnSpc>
              <a:tabLst>
                <a:tab pos="2340610" algn="l"/>
              </a:tabLst>
            </a:pP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属于基本量的是</a:t>
            </a:r>
            <a:r>
              <a:rPr lang="zh-CN" altLang="zh-CN" sz="2800" dirty="0">
                <a:solidFill>
                  <a:prstClr val="black"/>
                </a:solidFill>
                <a:latin typeface="宋体" panose="02010600030101010101" pitchFamily="2" charset="-122"/>
                <a:ea typeface="方正中等线简体" panose="03000509000000000000" pitchFamily="65" charset="-122"/>
                <a:cs typeface="宋体" panose="02010600030101010101" pitchFamily="2" charset="-122"/>
              </a:rPr>
              <a:t>⑤</a:t>
            </a: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长度、</a:t>
            </a:r>
            <a:r>
              <a:rPr lang="zh-CN" altLang="zh-CN" sz="2800" dirty="0">
                <a:solidFill>
                  <a:prstClr val="black"/>
                </a:solidFill>
                <a:latin typeface="宋体" panose="02010600030101010101" pitchFamily="2" charset="-122"/>
                <a:ea typeface="方正中等线简体" panose="03000509000000000000" pitchFamily="65" charset="-122"/>
                <a:cs typeface="宋体" panose="02010600030101010101" pitchFamily="2" charset="-122"/>
              </a:rPr>
              <a:t>⑥</a:t>
            </a: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质量和</a:t>
            </a:r>
            <a:r>
              <a:rPr lang="zh-CN" altLang="zh-CN" sz="2800" dirty="0">
                <a:solidFill>
                  <a:prstClr val="black"/>
                </a:solidFill>
                <a:latin typeface="宋体" panose="02010600030101010101" pitchFamily="2" charset="-122"/>
                <a:ea typeface="方正中等线简体" panose="03000509000000000000" pitchFamily="65" charset="-122"/>
                <a:cs typeface="宋体" panose="02010600030101010101" pitchFamily="2" charset="-122"/>
              </a:rPr>
              <a:t>⑧</a:t>
            </a: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时间</a:t>
            </a:r>
            <a:r>
              <a:rPr lang="en-US" altLang="zh-CN" sz="2800" dirty="0">
                <a:solidFill>
                  <a:prstClr val="black"/>
                </a:solidFill>
                <a:latin typeface="Times New Roman" panose="02020603050405020304" pitchFamily="18" charset="0"/>
                <a:ea typeface="方正中等线简体" panose="03000509000000000000" pitchFamily="65" charset="-122"/>
              </a:rPr>
              <a:t>,C</a:t>
            </a: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正确</a:t>
            </a:r>
            <a:r>
              <a:rPr lang="en-US" altLang="zh-CN" sz="2800" dirty="0" smtClean="0">
                <a:solidFill>
                  <a:prstClr val="black"/>
                </a:solidFill>
                <a:latin typeface="Times New Roman" panose="02020603050405020304" pitchFamily="18" charset="0"/>
                <a:ea typeface="方正中等线简体" panose="03000509000000000000" pitchFamily="65" charset="-122"/>
              </a:rPr>
              <a:t>;</a:t>
            </a:r>
          </a:p>
          <a:p>
            <a:pPr>
              <a:lnSpc>
                <a:spcPct val="150000"/>
              </a:lnSpc>
              <a:tabLst>
                <a:tab pos="2340610" algn="l"/>
              </a:tabLst>
            </a:pPr>
            <a:r>
              <a:rPr lang="zh-CN" altLang="zh-CN" sz="2800" dirty="0" smtClean="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属于</a:t>
            </a: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国际单位的是</a:t>
            </a:r>
            <a:r>
              <a:rPr lang="zh-CN" altLang="zh-CN" sz="2800" dirty="0">
                <a:solidFill>
                  <a:prstClr val="black"/>
                </a:solidFill>
                <a:latin typeface="宋体" panose="02010600030101010101" pitchFamily="2" charset="-122"/>
                <a:ea typeface="方正中等线简体" panose="03000509000000000000" pitchFamily="65" charset="-122"/>
                <a:cs typeface="宋体" panose="02010600030101010101" pitchFamily="2" charset="-122"/>
              </a:rPr>
              <a:t>②</a:t>
            </a: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牛、</a:t>
            </a:r>
            <a:r>
              <a:rPr lang="zh-CN" altLang="zh-CN" sz="2800" dirty="0">
                <a:solidFill>
                  <a:prstClr val="black"/>
                </a:solidFill>
                <a:latin typeface="宋体" panose="02010600030101010101" pitchFamily="2" charset="-122"/>
                <a:ea typeface="方正中等线简体" panose="03000509000000000000" pitchFamily="65" charset="-122"/>
                <a:cs typeface="宋体" panose="02010600030101010101" pitchFamily="2" charset="-122"/>
              </a:rPr>
              <a:t>③</a:t>
            </a: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米</a:t>
            </a:r>
            <a:r>
              <a:rPr lang="en-US" altLang="zh-CN" sz="2800" i="1" dirty="0">
                <a:solidFill>
                  <a:prstClr val="black"/>
                </a:solidFill>
                <a:latin typeface="Times New Roman" panose="02020603050405020304" pitchFamily="18" charset="0"/>
                <a:ea typeface="方正中等线简体" panose="03000509000000000000" pitchFamily="65" charset="-122"/>
              </a:rPr>
              <a:t>/</a:t>
            </a: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秒和</a:t>
            </a:r>
            <a:r>
              <a:rPr lang="zh-CN" altLang="zh-CN" sz="2800" dirty="0">
                <a:solidFill>
                  <a:prstClr val="black"/>
                </a:solidFill>
                <a:latin typeface="宋体" panose="02010600030101010101" pitchFamily="2" charset="-122"/>
                <a:ea typeface="方正中等线简体" panose="03000509000000000000" pitchFamily="65" charset="-122"/>
                <a:cs typeface="宋体" panose="02010600030101010101" pitchFamily="2" charset="-122"/>
              </a:rPr>
              <a:t>⑦</a:t>
            </a: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千克</a:t>
            </a:r>
            <a:r>
              <a:rPr lang="en-US" altLang="zh-CN" sz="2800" dirty="0">
                <a:solidFill>
                  <a:prstClr val="black"/>
                </a:solidFill>
                <a:latin typeface="Times New Roman" panose="02020603050405020304" pitchFamily="18" charset="0"/>
                <a:ea typeface="方正中等线简体" panose="03000509000000000000" pitchFamily="65" charset="-122"/>
              </a:rPr>
              <a:t>,</a:t>
            </a: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其中</a:t>
            </a:r>
            <a:r>
              <a:rPr lang="zh-CN" altLang="zh-CN" sz="2800" dirty="0">
                <a:solidFill>
                  <a:prstClr val="black"/>
                </a:solidFill>
                <a:latin typeface="宋体" panose="02010600030101010101" pitchFamily="2" charset="-122"/>
                <a:ea typeface="方正中等线简体" panose="03000509000000000000" pitchFamily="65" charset="-122"/>
                <a:cs typeface="宋体" panose="02010600030101010101" pitchFamily="2" charset="-122"/>
              </a:rPr>
              <a:t>⑦</a:t>
            </a: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是国际单位的基本单位</a:t>
            </a:r>
            <a:r>
              <a:rPr lang="en-US" altLang="zh-CN" sz="2800" dirty="0">
                <a:solidFill>
                  <a:prstClr val="black"/>
                </a:solidFill>
                <a:latin typeface="Times New Roman" panose="02020603050405020304" pitchFamily="18" charset="0"/>
                <a:ea typeface="方正中等线简体" panose="03000509000000000000" pitchFamily="65" charset="-122"/>
              </a:rPr>
              <a:t>,</a:t>
            </a:r>
            <a:r>
              <a:rPr lang="zh-CN" altLang="zh-CN" sz="2800" dirty="0">
                <a:solidFill>
                  <a:prstClr val="black"/>
                </a:solidFill>
                <a:latin typeface="宋体" panose="02010600030101010101" pitchFamily="2" charset="-122"/>
                <a:ea typeface="方正中等线简体" panose="03000509000000000000" pitchFamily="65" charset="-122"/>
                <a:cs typeface="宋体" panose="02010600030101010101" pitchFamily="2" charset="-122"/>
              </a:rPr>
              <a:t>②③</a:t>
            </a: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是国际单位的导出单位</a:t>
            </a:r>
            <a:r>
              <a:rPr lang="en-US" altLang="zh-CN" sz="2800" dirty="0">
                <a:solidFill>
                  <a:prstClr val="black"/>
                </a:solidFill>
                <a:latin typeface="Times New Roman" panose="02020603050405020304" pitchFamily="18" charset="0"/>
                <a:ea typeface="方正中等线简体" panose="03000509000000000000" pitchFamily="65" charset="-122"/>
              </a:rPr>
              <a:t>,A</a:t>
            </a: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800" dirty="0">
                <a:solidFill>
                  <a:prstClr val="black"/>
                </a:solidFill>
                <a:latin typeface="Times New Roman" panose="02020603050405020304" pitchFamily="18" charset="0"/>
                <a:ea typeface="方正中等线简体" panose="03000509000000000000" pitchFamily="65" charset="-122"/>
              </a:rPr>
              <a:t>B</a:t>
            </a: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错误</a:t>
            </a:r>
            <a:r>
              <a:rPr lang="en-US" altLang="zh-CN" sz="2800" dirty="0">
                <a:solidFill>
                  <a:prstClr val="black"/>
                </a:solidFill>
                <a:latin typeface="Times New Roman" panose="02020603050405020304" pitchFamily="18" charset="0"/>
                <a:ea typeface="方正中等线简体" panose="03000509000000000000" pitchFamily="65" charset="-122"/>
              </a:rPr>
              <a:t>,D</a:t>
            </a: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正确。</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7" name="矩形 6">
            <a:hlinkClick r:id="rId3" action="ppaction://hlinksldjump"/>
          </p:cNvPr>
          <p:cNvSpPr/>
          <p:nvPr/>
        </p:nvSpPr>
        <p:spPr>
          <a:xfrm>
            <a:off x="11206480" y="6454140"/>
            <a:ext cx="983615" cy="405130"/>
          </a:xfrm>
          <a:prstGeom prst="rect">
            <a:avLst/>
          </a:prstGeom>
          <a:solidFill>
            <a:schemeClr val="accent1">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solidFill>
                  <a:prstClr val="white"/>
                </a:solidFill>
              </a:rPr>
              <a:t>返回</a:t>
            </a:r>
          </a:p>
        </p:txBody>
      </p:sp>
    </p:spTree>
    <p:extLst>
      <p:ext uri="{BB962C8B-B14F-4D97-AF65-F5344CB8AC3E}">
        <p14:creationId xmlns:p14="http://schemas.microsoft.com/office/powerpoint/2010/main" val="420066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blinds(horizontal)">
                                      <p:cBhvr>
                                        <p:cTn id="10" dur="500"/>
                                        <p:tgtEl>
                                          <p:spTgt spid="12">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Effect transition="in" filter="blinds(horizontal)">
                                      <p:cBhvr>
                                        <p:cTn id="13"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preferRelativeResize="0">
            <a:picLocks/>
          </p:cNvPicPr>
          <p:nvPr/>
        </p:nvPicPr>
        <p:blipFill rotWithShape="1">
          <a:blip r:embed="rId3">
            <a:extLst>
              <a:ext uri="{28A0092B-C50C-407E-A947-70E740481C1C}">
                <a14:useLocalDpi xmlns:a14="http://schemas.microsoft.com/office/drawing/2010/main" val="0"/>
              </a:ext>
            </a:extLst>
          </a:blip>
          <a:srcRect t="23750" b="24801"/>
          <a:stretch/>
        </p:blipFill>
        <p:spPr>
          <a:xfrm>
            <a:off x="2254" y="1667594"/>
            <a:ext cx="12185904" cy="3524400"/>
          </a:xfrm>
          <a:prstGeom prst="rect">
            <a:avLst/>
          </a:prstGeom>
        </p:spPr>
      </p:pic>
      <p:sp>
        <p:nvSpPr>
          <p:cNvPr id="11" name="矩形 10"/>
          <p:cNvSpPr/>
          <p:nvPr/>
        </p:nvSpPr>
        <p:spPr>
          <a:xfrm flipV="1">
            <a:off x="0" y="1668180"/>
            <a:ext cx="12189600" cy="3523229"/>
          </a:xfrm>
          <a:prstGeom prst="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rgbClr val="4F81BD">
                  <a:lumMod val="50000"/>
                </a:srgbClr>
              </a:solidFill>
            </a:endParaRPr>
          </a:p>
        </p:txBody>
      </p:sp>
      <p:sp>
        <p:nvSpPr>
          <p:cNvPr id="10" name="矩形 9"/>
          <p:cNvSpPr/>
          <p:nvPr/>
        </p:nvSpPr>
        <p:spPr>
          <a:xfrm flipV="1">
            <a:off x="0" y="2889635"/>
            <a:ext cx="3714750" cy="1080000"/>
          </a:xfrm>
          <a:prstGeom prst="rect">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rgbClr val="4F81BD">
                  <a:lumMod val="50000"/>
                </a:srgbClr>
              </a:solidFill>
            </a:endParaRPr>
          </a:p>
        </p:txBody>
      </p:sp>
      <p:sp>
        <p:nvSpPr>
          <p:cNvPr id="12" name="矩形 11"/>
          <p:cNvSpPr/>
          <p:nvPr/>
        </p:nvSpPr>
        <p:spPr>
          <a:xfrm flipV="1">
            <a:off x="4503738" y="2906713"/>
            <a:ext cx="7686675" cy="1045845"/>
          </a:xfrm>
          <a:prstGeom prst="rect">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rgbClr val="4F81BD">
                  <a:lumMod val="50000"/>
                </a:srgbClr>
              </a:solidFill>
            </a:endParaRPr>
          </a:p>
        </p:txBody>
      </p:sp>
      <p:sp>
        <p:nvSpPr>
          <p:cNvPr id="13" name="矩形 12"/>
          <p:cNvSpPr/>
          <p:nvPr/>
        </p:nvSpPr>
        <p:spPr>
          <a:xfrm>
            <a:off x="5086985" y="3062394"/>
            <a:ext cx="6912877" cy="769441"/>
          </a:xfrm>
          <a:prstGeom prst="rect">
            <a:avLst/>
          </a:prstGeom>
        </p:spPr>
        <p:txBody>
          <a:bodyPr wrap="square">
            <a:spAutoFit/>
          </a:bodyPr>
          <a:lstStyle/>
          <a:p>
            <a:r>
              <a:rPr lang="zh-CN" altLang="zh-CN" sz="4400" b="1" dirty="0">
                <a:solidFill>
                  <a:prstClr val="white"/>
                </a:solidFill>
                <a:latin typeface="微软雅黑" panose="020B0503020204020204" charset="-122"/>
                <a:ea typeface="微软雅黑" panose="020B0503020204020204" charset="-122"/>
              </a:rPr>
              <a:t>单位制的应用</a:t>
            </a:r>
          </a:p>
        </p:txBody>
      </p:sp>
      <p:sp>
        <p:nvSpPr>
          <p:cNvPr id="14" name="矩形 13"/>
          <p:cNvSpPr/>
          <p:nvPr/>
        </p:nvSpPr>
        <p:spPr>
          <a:xfrm>
            <a:off x="2350770" y="3014663"/>
            <a:ext cx="819150" cy="829945"/>
          </a:xfrm>
          <a:prstGeom prst="rect">
            <a:avLst/>
          </a:prstGeom>
        </p:spPr>
        <p:txBody>
          <a:bodyPr wrap="square">
            <a:spAutoFit/>
          </a:bodyPr>
          <a:lstStyle/>
          <a:p>
            <a:pPr algn="dist"/>
            <a:r>
              <a:rPr lang="zh-CN" altLang="en-US" sz="4800" b="1" dirty="0" smtClean="0">
                <a:solidFill>
                  <a:prstClr val="white"/>
                </a:solidFill>
                <a:latin typeface="微软雅黑" panose="020B0503020204020204" charset="-122"/>
                <a:ea typeface="微软雅黑" panose="020B0503020204020204" charset="-122"/>
              </a:rPr>
              <a:t>二</a:t>
            </a:r>
          </a:p>
        </p:txBody>
      </p:sp>
    </p:spTree>
    <p:extLst>
      <p:ext uri="{BB962C8B-B14F-4D97-AF65-F5344CB8AC3E}">
        <p14:creationId xmlns:p14="http://schemas.microsoft.com/office/powerpoint/2010/main" val="1894586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矩形 1"/>
              <p:cNvSpPr/>
              <p:nvPr/>
            </p:nvSpPr>
            <p:spPr>
              <a:xfrm>
                <a:off x="351060" y="1002668"/>
                <a:ext cx="9344545" cy="2331576"/>
              </a:xfrm>
              <a:prstGeom prst="rect">
                <a:avLst/>
              </a:prstGeom>
            </p:spPr>
            <p:txBody>
              <a:bodyPr wrap="square" lIns="121898" tIns="60948" rIns="121898" bIns="60948">
                <a:spAutoFit/>
              </a:bodyPr>
              <a:lstStyle/>
              <a:p>
                <a:pPr>
                  <a:lnSpc>
                    <a:spcPct val="150000"/>
                  </a:lnSpc>
                  <a:tabLst>
                    <a:tab pos="2340610" algn="l"/>
                  </a:tabLst>
                </a:pP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小刚在课余制作中需要计算圆锥的体积</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他从一本书中查得圆锥体积的公式为</a:t>
                </a:r>
                <a:r>
                  <a:rPr lang="en-US" altLang="zh-CN" sz="2800" i="1"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V</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π</a:t>
                </a:r>
                <a:r>
                  <a:rPr lang="en-US" altLang="zh-CN" sz="2800" i="1"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R</a:t>
                </a:r>
                <a:r>
                  <a:rPr lang="en-US" altLang="zh-CN" sz="2800" baseline="300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h</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。小红说</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从单位关系上看</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这个公式肯定是错误的</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她的根据是什么</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 name="矩形 1"/>
              <p:cNvSpPr>
                <a:spLocks noRot="1" noChangeAspect="1" noMove="1" noResize="1" noEditPoints="1" noAdjustHandles="1" noChangeArrowheads="1" noChangeShapeType="1" noTextEdit="1"/>
              </p:cNvSpPr>
              <p:nvPr/>
            </p:nvSpPr>
            <p:spPr>
              <a:xfrm>
                <a:off x="351060" y="1002668"/>
                <a:ext cx="9344545" cy="2331576"/>
              </a:xfrm>
              <a:prstGeom prst="rect">
                <a:avLst/>
              </a:prstGeom>
              <a:blipFill rotWithShape="0">
                <a:blip r:embed="rId2"/>
                <a:stretch>
                  <a:fillRect l="-1044" b="-2872"/>
                </a:stretch>
              </a:blipFill>
            </p:spPr>
            <p:txBody>
              <a:bodyPr/>
              <a:lstStyle/>
              <a:p>
                <a:r>
                  <a:rPr lang="zh-CN" altLang="en-US">
                    <a:noFill/>
                  </a:rPr>
                  <a:t> </a:t>
                </a:r>
              </a:p>
            </p:txBody>
          </p:sp>
        </mc:Fallback>
      </mc:AlternateContent>
      <p:pic>
        <p:nvPicPr>
          <p:cNvPr id="15" name="image143.jpe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55646" y="1125538"/>
            <a:ext cx="1512168" cy="2259944"/>
          </a:xfrm>
          <a:prstGeom prst="rect">
            <a:avLst/>
          </a:prstGeom>
          <a:noFill/>
          <a:ln>
            <a:noFill/>
          </a:ln>
        </p:spPr>
      </p:pic>
      <mc:AlternateContent xmlns:mc="http://schemas.openxmlformats.org/markup-compatibility/2006" xmlns:a14="http://schemas.microsoft.com/office/drawing/2010/main">
        <mc:Choice Requires="a14">
          <p:sp>
            <p:nvSpPr>
              <p:cNvPr id="16" name="矩形 15"/>
              <p:cNvSpPr/>
              <p:nvPr/>
            </p:nvSpPr>
            <p:spPr>
              <a:xfrm>
                <a:off x="351060" y="3285778"/>
                <a:ext cx="9344545" cy="1616124"/>
              </a:xfrm>
              <a:prstGeom prst="rect">
                <a:avLst/>
              </a:prstGeom>
            </p:spPr>
            <p:txBody>
              <a:bodyPr wrap="square" lIns="121898" tIns="60948" rIns="121898" bIns="60948">
                <a:spAutoFit/>
              </a:bodyPr>
              <a:lstStyle/>
              <a:p>
                <a:pPr>
                  <a:lnSpc>
                    <a:spcPct val="150000"/>
                  </a:lnSpc>
                  <a:tabLst>
                    <a:tab pos="2340610" algn="l"/>
                  </a:tabLst>
                </a:pPr>
                <a:r>
                  <a:rPr lang="zh-CN" altLang="zh-CN" sz="28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由</a:t>
                </a:r>
                <a:r>
                  <a:rPr lang="en-US" altLang="zh-CN" sz="2800" i="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V</a:t>
                </a:r>
                <a:r>
                  <a:rPr lang="en-US"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kern="10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kern="100">
                            <a:solidFill>
                              <a:srgbClr val="0070C0"/>
                            </a:solidFill>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kern="100">
                            <a:solidFill>
                              <a:srgbClr val="0070C0"/>
                            </a:solidFill>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π</a:t>
                </a:r>
                <a:r>
                  <a:rPr lang="en-US" altLang="zh-CN" sz="2800" i="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R</a:t>
                </a:r>
                <a:r>
                  <a:rPr lang="en-US" altLang="zh-CN" sz="2800" kern="100" baseline="300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h</a:t>
                </a:r>
                <a:r>
                  <a:rPr lang="en-US"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可得</a:t>
                </a:r>
                <a:r>
                  <a:rPr lang="en-US" altLang="zh-CN" sz="2800" i="1"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V</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的单位是</a:t>
                </a:r>
                <a:r>
                  <a:rPr lang="en-US"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kern="100" baseline="300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与体积的国际单位</a:t>
                </a:r>
                <a:r>
                  <a:rPr lang="en-US"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kern="100" baseline="300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相矛盾</a:t>
                </a:r>
                <a:r>
                  <a:rPr lang="en-US"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说明该公式是错的。</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16" name="矩形 15"/>
              <p:cNvSpPr>
                <a:spLocks noRot="1" noChangeAspect="1" noMove="1" noResize="1" noEditPoints="1" noAdjustHandles="1" noChangeArrowheads="1" noChangeShapeType="1" noTextEdit="1"/>
              </p:cNvSpPr>
              <p:nvPr/>
            </p:nvSpPr>
            <p:spPr>
              <a:xfrm>
                <a:off x="351060" y="3285778"/>
                <a:ext cx="9344545" cy="1616124"/>
              </a:xfrm>
              <a:prstGeom prst="rect">
                <a:avLst/>
              </a:prstGeom>
              <a:blipFill rotWithShape="0">
                <a:blip r:embed="rId4"/>
                <a:stretch>
                  <a:fillRect l="-1044" b="-905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056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矩形 2"/>
              <p:cNvSpPr/>
              <p:nvPr/>
            </p:nvSpPr>
            <p:spPr>
              <a:xfrm>
                <a:off x="389206" y="969903"/>
                <a:ext cx="11412000" cy="4241739"/>
              </a:xfrm>
              <a:prstGeom prst="rect">
                <a:avLst/>
              </a:prstGeom>
            </p:spPr>
            <p:txBody>
              <a:bodyPr>
                <a:spAutoFit/>
              </a:bodyPr>
              <a:lstStyle/>
              <a:p>
                <a:pPr>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在</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解一道文字计算题时</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由字母表达结果的计算题</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一个同学解得</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a:t>
                </a:r>
                <a14:m>
                  <m:oMath xmlns:m="http://schemas.openxmlformats.org/officeDocument/2006/math">
                    <m:f>
                      <m:f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𝐹</m:t>
                        </m:r>
                      </m:num>
                      <m:den>
                        <m:r>
                          <a:rPr lang="en-US" altLang="zh-CN" sz="2800" kern="1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kern="100">
                            <a:effectLst/>
                            <a:latin typeface="Cambria Math" panose="02040503050406030204" pitchFamily="18" charset="0"/>
                            <a:ea typeface="方正中等线简体" panose="03000509000000000000" pitchFamily="65" charset="-122"/>
                            <a:cs typeface="Times New Roman" panose="02020603050405020304" pitchFamily="18" charset="0"/>
                          </a:rPr>
                          <m:t>𝑚</m:t>
                        </m:r>
                      </m:den>
                    </m:f>
                  </m:oMath>
                </a14:m>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kern="1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kern="1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用单位制的方法检查</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这个结果</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pP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可能是正确的</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pP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一定是错误的</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pP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如果用国际单位制</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结果可能正确</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nSpc>
                    <a:spcPct val="150000"/>
                  </a:lnSpc>
                  <a:spcAft>
                    <a:spcPts val="0"/>
                  </a:spcAft>
                </a:pP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D</a:t>
                </a:r>
                <a:r>
                  <a:rPr lang="en-US" altLang="zh-CN" sz="2800" i="1"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用国际单位制</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结果错误</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如果用其他单位制</a:t>
                </a:r>
                <a:r>
                  <a:rPr lang="en-US"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effectLst/>
                    <a:latin typeface="Times New Roman" panose="02020603050405020304" pitchFamily="18" charset="0"/>
                    <a:ea typeface="方正中等线简体" panose="03000509000000000000" pitchFamily="65" charset="-122"/>
                    <a:cs typeface="Times New Roman" panose="02020603050405020304" pitchFamily="18" charset="0"/>
                  </a:rPr>
                  <a:t>结果可能正确</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389206" y="969903"/>
                <a:ext cx="11412000" cy="4241739"/>
              </a:xfrm>
              <a:prstGeom prst="rect">
                <a:avLst/>
              </a:prstGeom>
              <a:blipFill rotWithShape="0">
                <a:blip r:embed="rId2"/>
                <a:stretch>
                  <a:fillRect l="-1122" b="-1437"/>
                </a:stretch>
              </a:blipFill>
            </p:spPr>
            <p:txBody>
              <a:bodyPr/>
              <a:lstStyle/>
              <a:p>
                <a:r>
                  <a:rPr lang="zh-CN" altLang="en-US">
                    <a:noFill/>
                  </a:rPr>
                  <a:t> </a:t>
                </a:r>
              </a:p>
            </p:txBody>
          </p:sp>
        </mc:Fallback>
      </mc:AlternateContent>
      <p:grpSp>
        <p:nvGrpSpPr>
          <p:cNvPr id="6" name="组合 5"/>
          <p:cNvGrpSpPr/>
          <p:nvPr/>
        </p:nvGrpSpPr>
        <p:grpSpPr>
          <a:xfrm>
            <a:off x="0" y="1165809"/>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dirty="0" smtClean="0">
                  <a:solidFill>
                    <a:prstClr val="white"/>
                  </a:solidFill>
                  <a:latin typeface="微软雅黑" panose="020B0503020204020204" charset="-122"/>
                  <a:ea typeface="微软雅黑" panose="020B0503020204020204" charset="-122"/>
                  <a:cs typeface="Courier New" panose="02070309020205020404" pitchFamily="49" charset="0"/>
                </a:rPr>
                <a:t>3</a:t>
              </a:r>
              <a:endParaRPr lang="zh-CN" altLang="en-US" sz="1600" dirty="0">
                <a:solidFill>
                  <a:prstClr val="white"/>
                </a:solidFill>
              </a:endParaRPr>
            </a:p>
          </p:txBody>
        </p:sp>
      </p:grpSp>
      <p:sp>
        <p:nvSpPr>
          <p:cNvPr id="21" name="TextBox 14"/>
          <p:cNvSpPr txBox="1"/>
          <p:nvPr/>
        </p:nvSpPr>
        <p:spPr>
          <a:xfrm>
            <a:off x="227046" y="3213770"/>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extLst>
      <p:ext uri="{BB962C8B-B14F-4D97-AF65-F5344CB8AC3E}">
        <p14:creationId xmlns:p14="http://schemas.microsoft.com/office/powerpoint/2010/main" val="311473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1269554"/>
            <a:ext cx="11250000" cy="2376264"/>
            <a:chOff x="471000" y="934424"/>
            <a:chExt cx="11250000" cy="2376264"/>
          </a:xfrm>
        </p:grpSpPr>
        <p:sp>
          <p:nvSpPr>
            <p:cNvPr id="11" name="圆角矩形 10"/>
            <p:cNvSpPr/>
            <p:nvPr/>
          </p:nvSpPr>
          <p:spPr>
            <a:xfrm>
              <a:off x="471000" y="1094414"/>
              <a:ext cx="11250000" cy="2216274"/>
            </a:xfrm>
            <a:prstGeom prst="roundRect">
              <a:avLst>
                <a:gd name="adj" fmla="val 464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mc:AlternateContent xmlns:mc="http://schemas.openxmlformats.org/markup-compatibility/2006" xmlns:a14="http://schemas.microsoft.com/office/drawing/2010/main">
        <mc:Choice Requires="a14">
          <p:sp>
            <p:nvSpPr>
              <p:cNvPr id="17" name="矩形 16"/>
              <p:cNvSpPr/>
              <p:nvPr/>
            </p:nvSpPr>
            <p:spPr>
              <a:xfrm>
                <a:off x="668422" y="1413570"/>
                <a:ext cx="10853569" cy="2064540"/>
              </a:xfrm>
              <a:prstGeom prst="rect">
                <a:avLst/>
              </a:prstGeom>
            </p:spPr>
            <p:txBody>
              <a:bodyPr wrap="square">
                <a:spAutoFit/>
              </a:bodyPr>
              <a:lstStyle/>
              <a:p>
                <a:pPr algn="just">
                  <a:lnSpc>
                    <a:spcPct val="150000"/>
                  </a:lnSpc>
                  <a:spcAft>
                    <a:spcPts val="0"/>
                  </a:spcAft>
                </a:pP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公式右边的单位为</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N</m:t>
                        </m:r>
                      </m:num>
                      <m:den>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kg</m:t>
                        </m:r>
                      </m:den>
                    </m:f>
                  </m:oMath>
                </a14:m>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·s=</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kg</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m:t>
                            </m:r>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m</m:t>
                            </m:r>
                          </m:num>
                          <m:den>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s</m:t>
                                </m:r>
                              </m:e>
                              <m:sup>
                                <m:r>
                                  <a:rPr lang="en-US" altLang="zh-CN" sz="2800">
                                    <a:effectLst/>
                                    <a:latin typeface="Cambria Math" panose="02040503050406030204" pitchFamily="18" charset="0"/>
                                    <a:ea typeface="宋体" panose="02010600030101010101" pitchFamily="2" charset="-122"/>
                                    <a:cs typeface="Times New Roman" panose="02020603050405020304" pitchFamily="18" charset="0"/>
                                  </a:rPr>
                                  <m:t>2</m:t>
                                </m:r>
                              </m:sup>
                            </m:sSup>
                          </m:den>
                        </m:f>
                      </m:num>
                      <m:den>
                        <m:r>
                          <m:rPr>
                            <m:sty m:val="p"/>
                          </m:rPr>
                          <a:rPr lang="en-US" altLang="zh-CN" sz="2800">
                            <a:effectLst/>
                            <a:latin typeface="Cambria Math" panose="02040503050406030204" pitchFamily="18" charset="0"/>
                            <a:ea typeface="宋体" panose="02010600030101010101" pitchFamily="2" charset="-122"/>
                            <a:cs typeface="Times New Roman" panose="02020603050405020304" pitchFamily="18" charset="0"/>
                          </a:rPr>
                          <m:t>kg</m:t>
                        </m:r>
                      </m:den>
                    </m:f>
                  </m:oMath>
                </a14:m>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·s=m/s,</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而公式左边的单位为</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m,</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所以公式肯定是错误的</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与单位制的选取无关</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故选</a:t>
                </a:r>
                <a:r>
                  <a:rPr lang="en-US" altLang="zh-CN" sz="2800" dirty="0">
                    <a:effectLst/>
                    <a:latin typeface="Times New Roman" panose="02020603050405020304" pitchFamily="18" charset="0"/>
                    <a:ea typeface="宋体" panose="02010600030101010101" pitchFamily="2" charset="-122"/>
                    <a:cs typeface="Times New Roman" panose="02020603050405020304" pitchFamily="18" charset="0"/>
                  </a:rPr>
                  <a:t>B</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17" name="矩形 16"/>
              <p:cNvSpPr>
                <a:spLocks noRot="1" noChangeAspect="1" noMove="1" noResize="1" noEditPoints="1" noAdjustHandles="1" noChangeArrowheads="1" noChangeShapeType="1" noTextEdit="1"/>
              </p:cNvSpPr>
              <p:nvPr/>
            </p:nvSpPr>
            <p:spPr>
              <a:xfrm>
                <a:off x="668422" y="1413570"/>
                <a:ext cx="10853569" cy="2064540"/>
              </a:xfrm>
              <a:prstGeom prst="rect">
                <a:avLst/>
              </a:prstGeom>
              <a:blipFill rotWithShape="0">
                <a:blip r:embed="rId3"/>
                <a:stretch>
                  <a:fillRect l="-1180" r="-1124" b="-354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9018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blinds(horizontal)">
                                      <p:cBhvr>
                                        <p:cTn id="1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816862"/>
            <a:ext cx="11412000" cy="2677656"/>
          </a:xfrm>
          <a:prstGeom prst="rect">
            <a:avLst/>
          </a:prstGeom>
        </p:spPr>
        <p:txBody>
          <a:bodyPr wrap="square">
            <a:spAutoFit/>
          </a:bodyPr>
          <a:lstStyle/>
          <a:p>
            <a:pPr>
              <a:lnSpc>
                <a:spcPct val="150000"/>
              </a:lnSpc>
              <a:tabLst>
                <a:tab pos="2340610" algn="l"/>
                <a:tab pos="6481445" algn="r"/>
              </a:tabLst>
            </a:pPr>
            <a:r>
              <a:rPr lang="en-US" altLang="zh-CN" sz="28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雨滴</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在空气中下落速度比较大时</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受到的空气阻力与其速度的二次方成正比</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与其横截面积成正比</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即</a:t>
            </a:r>
            <a:r>
              <a:rPr lang="en-US" altLang="zh-CN" sz="2800" i="1"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kSv</a:t>
            </a:r>
            <a:r>
              <a:rPr lang="en-US" altLang="zh-CN" sz="2800" baseline="300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。则比例系数</a:t>
            </a:r>
            <a:r>
              <a:rPr lang="en-US" altLang="zh-CN" sz="2800" i="1"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的单位是</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340610" algn="l"/>
              </a:tabLst>
            </a:pP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A.N·s</a:t>
            </a:r>
            <a:r>
              <a:rPr lang="en-US" altLang="zh-CN" sz="2800" baseline="300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baseline="300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B.N·s/m</a:t>
            </a:r>
            <a:r>
              <a:rPr lang="en-US" altLang="zh-CN" sz="2800" baseline="300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4</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340610" algn="l"/>
              </a:tabLst>
            </a:pP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C.N·s</a:t>
            </a:r>
            <a:r>
              <a:rPr lang="en-US" altLang="zh-CN" sz="2800" baseline="300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baseline="300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D.N·s</a:t>
            </a:r>
            <a:r>
              <a:rPr lang="en-US" altLang="zh-CN" sz="2800" baseline="300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baseline="300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p:txBody>
      </p:sp>
      <p:grpSp>
        <p:nvGrpSpPr>
          <p:cNvPr id="6" name="组合 5"/>
          <p:cNvGrpSpPr/>
          <p:nvPr/>
        </p:nvGrpSpPr>
        <p:grpSpPr>
          <a:xfrm>
            <a:off x="0" y="1012768"/>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dirty="0" smtClean="0">
                  <a:solidFill>
                    <a:prstClr val="white"/>
                  </a:solidFill>
                  <a:latin typeface="微软雅黑" panose="020B0503020204020204" charset="-122"/>
                  <a:ea typeface="微软雅黑" panose="020B0503020204020204" charset="-122"/>
                  <a:cs typeface="Courier New" panose="02070309020205020404" pitchFamily="49" charset="0"/>
                </a:rPr>
                <a:t>4</a:t>
              </a:r>
              <a:endParaRPr lang="zh-CN" altLang="en-US" sz="1600" dirty="0">
                <a:solidFill>
                  <a:prstClr val="white"/>
                </a:solidFill>
              </a:endParaRPr>
            </a:p>
          </p:txBody>
        </p:sp>
      </p:grpSp>
      <p:sp>
        <p:nvSpPr>
          <p:cNvPr id="8" name="TextBox 14"/>
          <p:cNvSpPr txBox="1"/>
          <p:nvPr/>
        </p:nvSpPr>
        <p:spPr>
          <a:xfrm>
            <a:off x="234390" y="2709714"/>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grpSp>
        <p:nvGrpSpPr>
          <p:cNvPr id="11" name="组合 10"/>
          <p:cNvGrpSpPr/>
          <p:nvPr/>
        </p:nvGrpSpPr>
        <p:grpSpPr>
          <a:xfrm>
            <a:off x="470206" y="3933850"/>
            <a:ext cx="11250000" cy="1584176"/>
            <a:chOff x="471000" y="934424"/>
            <a:chExt cx="11250000" cy="1584176"/>
          </a:xfrm>
        </p:grpSpPr>
        <p:sp>
          <p:nvSpPr>
            <p:cNvPr id="12" name="圆角矩形 11"/>
            <p:cNvSpPr/>
            <p:nvPr/>
          </p:nvSpPr>
          <p:spPr>
            <a:xfrm>
              <a:off x="471000" y="1094414"/>
              <a:ext cx="11250000" cy="1424186"/>
            </a:xfrm>
            <a:prstGeom prst="roundRect">
              <a:avLst>
                <a:gd name="adj" fmla="val 224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3" name="图片 12"/>
            <p:cNvPicPr>
              <a:picLocks noChangeAspect="1"/>
            </p:cNvPicPr>
            <p:nvPr/>
          </p:nvPicPr>
          <p:blipFill>
            <a:blip r:embed="rId2"/>
            <a:stretch>
              <a:fillRect/>
            </a:stretch>
          </p:blipFill>
          <p:spPr>
            <a:xfrm>
              <a:off x="850294" y="934424"/>
              <a:ext cx="695238" cy="314286"/>
            </a:xfrm>
            <a:prstGeom prst="rect">
              <a:avLst/>
            </a:prstGeom>
          </p:spPr>
        </p:pic>
        <p:sp>
          <p:nvSpPr>
            <p:cNvPr id="14" name="文本框 13"/>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mc:AlternateContent xmlns:mc="http://schemas.openxmlformats.org/markup-compatibility/2006" xmlns:a14="http://schemas.microsoft.com/office/drawing/2010/main">
        <mc:Choice Requires="a14">
          <p:sp>
            <p:nvSpPr>
              <p:cNvPr id="15" name="矩形 14"/>
              <p:cNvSpPr/>
              <p:nvPr/>
            </p:nvSpPr>
            <p:spPr>
              <a:xfrm>
                <a:off x="642236" y="4221882"/>
                <a:ext cx="10853569" cy="1106585"/>
              </a:xfrm>
              <a:prstGeom prst="rect">
                <a:avLst/>
              </a:prstGeom>
            </p:spPr>
            <p:txBody>
              <a:bodyPr wrap="square">
                <a:spAutoFit/>
              </a:bodyPr>
              <a:lstStyle/>
              <a:p>
                <a:pPr>
                  <a:lnSpc>
                    <a:spcPct val="150000"/>
                  </a:lnSpc>
                  <a:tabLst>
                    <a:tab pos="2340610" algn="l"/>
                  </a:tabLst>
                </a:pP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由公式得</a:t>
                </a:r>
                <a:r>
                  <a:rPr lang="en-US" altLang="zh-CN" sz="2800" i="1" dirty="0">
                    <a:solidFill>
                      <a:prstClr val="black"/>
                    </a:solidFill>
                    <a:latin typeface="Times New Roman" panose="02020603050405020304" pitchFamily="18" charset="0"/>
                    <a:ea typeface="方正中等线简体" panose="03000509000000000000" pitchFamily="65" charset="-122"/>
                  </a:rPr>
                  <a:t>k</a:t>
                </a:r>
                <a:r>
                  <a:rPr lang="en-US" altLang="zh-CN" sz="2800" dirty="0">
                    <a:solidFill>
                      <a:prstClr val="black"/>
                    </a:solidFill>
                    <a:latin typeface="Times New Roman" panose="02020603050405020304" pitchFamily="18" charset="0"/>
                    <a:ea typeface="方正中等线简体" panose="03000509000000000000" pitchFamily="65" charset="-122"/>
                  </a:rPr>
                  <a:t>=</a:t>
                </a:r>
                <a14:m>
                  <m:oMath xmlns:m="http://schemas.openxmlformats.org/officeDocument/2006/math">
                    <m:f>
                      <m:fPr>
                        <m:ctrlPr>
                          <a:rPr lang="zh-CN" altLang="zh-CN" sz="2800" i="1">
                            <a:solidFill>
                              <a:prstClr val="black"/>
                            </a:solidFill>
                            <a:latin typeface="Cambria Math" panose="02040503050406030204" pitchFamily="18" charset="0"/>
                            <a:ea typeface="Cambria Math" panose="02040503050406030204" pitchFamily="18" charset="0"/>
                          </a:rPr>
                        </m:ctrlPr>
                      </m:fPr>
                      <m:num>
                        <m:r>
                          <a:rPr lang="en-US" altLang="zh-CN" sz="2800" i="1">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𝑓</m:t>
                        </m:r>
                      </m:num>
                      <m:den>
                        <m:r>
                          <a:rPr lang="en-US" altLang="zh-CN" sz="2800" i="1">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𝑆</m:t>
                        </m:r>
                        <m:sSup>
                          <m:sSupPr>
                            <m:ctrlPr>
                              <a:rPr lang="zh-CN" altLang="zh-CN" sz="2800" i="1">
                                <a:solidFill>
                                  <a:prstClr val="black"/>
                                </a:solidFill>
                                <a:latin typeface="Cambria Math" panose="02040503050406030204" pitchFamily="18" charset="0"/>
                                <a:ea typeface="Cambria Math" panose="02040503050406030204" pitchFamily="18" charset="0"/>
                              </a:rPr>
                            </m:ctrlPr>
                          </m:sSupPr>
                          <m:e>
                            <m:r>
                              <a:rPr lang="en-US" altLang="zh-CN" sz="2800" i="1">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𝑣</m:t>
                            </m:r>
                          </m:e>
                          <m:sup>
                            <m:r>
                              <a:rPr lang="en-US" altLang="zh-CN" sz="2800" i="1">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2</m:t>
                            </m:r>
                          </m:sup>
                        </m:sSup>
                      </m:den>
                    </m:f>
                  </m:oMath>
                </a14:m>
                <a:r>
                  <a:rPr lang="en-US" altLang="zh-CN" sz="2800" dirty="0">
                    <a:solidFill>
                      <a:prstClr val="black"/>
                    </a:solidFill>
                    <a:latin typeface="Times New Roman" panose="02020603050405020304" pitchFamily="18" charset="0"/>
                    <a:ea typeface="方正中等线简体" panose="03000509000000000000" pitchFamily="65" charset="-122"/>
                  </a:rPr>
                  <a:t>,</a:t>
                </a: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则其单位为</a:t>
                </a:r>
                <a14:m>
                  <m:oMath xmlns:m="http://schemas.openxmlformats.org/officeDocument/2006/math">
                    <m:f>
                      <m:fPr>
                        <m:ctrlPr>
                          <a:rPr lang="zh-CN" altLang="zh-CN" sz="2800" i="1">
                            <a:solidFill>
                              <a:prstClr val="black"/>
                            </a:solidFill>
                            <a:latin typeface="Cambria Math" panose="02040503050406030204" pitchFamily="18" charset="0"/>
                            <a:ea typeface="Cambria Math" panose="02040503050406030204" pitchFamily="18" charset="0"/>
                          </a:rPr>
                        </m:ctrlPr>
                      </m:fPr>
                      <m:num>
                        <m:r>
                          <m:rPr>
                            <m:sty m:val="p"/>
                          </m:rPr>
                          <a:rPr lang="en-US" altLang="zh-CN" sz="2800">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N</m:t>
                        </m:r>
                      </m:num>
                      <m:den>
                        <m:sSup>
                          <m:sSupPr>
                            <m:ctrlPr>
                              <a:rPr lang="zh-CN" altLang="zh-CN" sz="2800" i="1">
                                <a:solidFill>
                                  <a:prstClr val="black"/>
                                </a:solidFill>
                                <a:latin typeface="Cambria Math" panose="02040503050406030204" pitchFamily="18" charset="0"/>
                                <a:ea typeface="Cambria Math" panose="02040503050406030204" pitchFamily="18" charset="0"/>
                              </a:rPr>
                            </m:ctrlPr>
                          </m:sSupPr>
                          <m:e>
                            <m:r>
                              <m:rPr>
                                <m:sty m:val="p"/>
                              </m:rPr>
                              <a:rPr lang="en-US" altLang="zh-CN" sz="2800">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m</m:t>
                            </m:r>
                          </m:e>
                          <m:sup>
                            <m:r>
                              <a:rPr lang="en-US" altLang="zh-CN" sz="2800">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2</m:t>
                            </m:r>
                          </m:sup>
                        </m:sSup>
                        <m:r>
                          <a:rPr lang="en-US" altLang="zh-CN" sz="2800" i="1">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m:t>
                        </m:r>
                        <m:sSup>
                          <m:sSupPr>
                            <m:ctrlPr>
                              <a:rPr lang="zh-CN" altLang="zh-CN" sz="2800" i="1">
                                <a:solidFill>
                                  <a:prstClr val="black"/>
                                </a:solidFill>
                                <a:latin typeface="Cambria Math" panose="02040503050406030204" pitchFamily="18" charset="0"/>
                                <a:ea typeface="Cambria Math" panose="02040503050406030204" pitchFamily="18" charset="0"/>
                              </a:rPr>
                            </m:ctrlPr>
                          </m:sSupPr>
                          <m:e>
                            <m:r>
                              <a:rPr lang="en-US" altLang="zh-CN" sz="2800">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m</m:t>
                            </m:r>
                            <m:r>
                              <a:rPr lang="en-US" altLang="zh-CN" sz="2800">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m:t>
                            </m:r>
                            <m:r>
                              <m:rPr>
                                <m:sty m:val="p"/>
                              </m:rPr>
                              <a:rPr lang="en-US" altLang="zh-CN" sz="2800">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s</m:t>
                            </m:r>
                            <m:r>
                              <a:rPr lang="en-US" altLang="zh-CN" sz="2800">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m:t>
                            </m:r>
                          </m:e>
                          <m:sup>
                            <m:r>
                              <a:rPr lang="en-US" altLang="zh-CN" sz="2800">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2</m:t>
                            </m:r>
                          </m:sup>
                        </m:sSup>
                      </m:den>
                    </m:f>
                  </m:oMath>
                </a14:m>
                <a:r>
                  <a:rPr lang="en-US" altLang="zh-CN" sz="2800" dirty="0">
                    <a:solidFill>
                      <a:prstClr val="black"/>
                    </a:solidFill>
                    <a:latin typeface="Times New Roman" panose="02020603050405020304" pitchFamily="18" charset="0"/>
                    <a:ea typeface="方正中等线简体" panose="03000509000000000000" pitchFamily="65" charset="-122"/>
                  </a:rPr>
                  <a:t>=</a:t>
                </a:r>
                <a14:m>
                  <m:oMath xmlns:m="http://schemas.openxmlformats.org/officeDocument/2006/math">
                    <m:f>
                      <m:fPr>
                        <m:ctrlPr>
                          <a:rPr lang="zh-CN" altLang="zh-CN" sz="2800" i="1">
                            <a:solidFill>
                              <a:prstClr val="black"/>
                            </a:solidFill>
                            <a:latin typeface="Cambria Math" panose="02040503050406030204" pitchFamily="18" charset="0"/>
                            <a:ea typeface="Cambria Math" panose="02040503050406030204" pitchFamily="18" charset="0"/>
                          </a:rPr>
                        </m:ctrlPr>
                      </m:fPr>
                      <m:num>
                        <m:r>
                          <m:rPr>
                            <m:sty m:val="p"/>
                          </m:rPr>
                          <a:rPr lang="en-US" altLang="zh-CN" sz="2800">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N</m:t>
                        </m:r>
                        <m:r>
                          <a:rPr lang="en-US" altLang="zh-CN" sz="2800" i="1">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m:t>
                        </m:r>
                        <m:sSup>
                          <m:sSupPr>
                            <m:ctrlPr>
                              <a:rPr lang="zh-CN" altLang="zh-CN" sz="2800" i="1">
                                <a:solidFill>
                                  <a:prstClr val="black"/>
                                </a:solidFill>
                                <a:latin typeface="Cambria Math" panose="02040503050406030204" pitchFamily="18" charset="0"/>
                                <a:ea typeface="Cambria Math" panose="02040503050406030204" pitchFamily="18" charset="0"/>
                              </a:rPr>
                            </m:ctrlPr>
                          </m:sSupPr>
                          <m:e>
                            <m:r>
                              <m:rPr>
                                <m:sty m:val="p"/>
                              </m:rPr>
                              <a:rPr lang="en-US" altLang="zh-CN" sz="2800">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s</m:t>
                            </m:r>
                          </m:e>
                          <m:sup>
                            <m:r>
                              <a:rPr lang="en-US" altLang="zh-CN" sz="2800">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2</m:t>
                            </m:r>
                          </m:sup>
                        </m:sSup>
                      </m:num>
                      <m:den>
                        <m:sSup>
                          <m:sSupPr>
                            <m:ctrlPr>
                              <a:rPr lang="zh-CN" altLang="zh-CN" sz="2800" i="1">
                                <a:solidFill>
                                  <a:prstClr val="black"/>
                                </a:solidFill>
                                <a:latin typeface="Cambria Math" panose="02040503050406030204" pitchFamily="18" charset="0"/>
                                <a:ea typeface="Cambria Math" panose="02040503050406030204" pitchFamily="18" charset="0"/>
                              </a:rPr>
                            </m:ctrlPr>
                          </m:sSupPr>
                          <m:e>
                            <m:r>
                              <m:rPr>
                                <m:sty m:val="p"/>
                              </m:rPr>
                              <a:rPr lang="en-US" altLang="zh-CN" sz="2800">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m</m:t>
                            </m:r>
                          </m:e>
                          <m:sup>
                            <m:r>
                              <a:rPr lang="en-US" altLang="zh-CN" sz="2800">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4</m:t>
                            </m:r>
                          </m:sup>
                        </m:sSup>
                      </m:den>
                    </m:f>
                  </m:oMath>
                </a14:m>
                <a:r>
                  <a:rPr lang="en-US" altLang="zh-CN" sz="2800" dirty="0">
                    <a:solidFill>
                      <a:prstClr val="black"/>
                    </a:solidFill>
                    <a:latin typeface="Times New Roman" panose="02020603050405020304" pitchFamily="18" charset="0"/>
                    <a:ea typeface="方正中等线简体" panose="03000509000000000000" pitchFamily="65" charset="-122"/>
                  </a:rPr>
                  <a:t>,C</a:t>
                </a: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正确。</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15" name="矩形 14"/>
              <p:cNvSpPr>
                <a:spLocks noRot="1" noChangeAspect="1" noMove="1" noResize="1" noEditPoints="1" noAdjustHandles="1" noChangeArrowheads="1" noChangeShapeType="1" noTextEdit="1"/>
              </p:cNvSpPr>
              <p:nvPr/>
            </p:nvSpPr>
            <p:spPr>
              <a:xfrm>
                <a:off x="642236" y="4221882"/>
                <a:ext cx="10853569" cy="1106585"/>
              </a:xfrm>
              <a:prstGeom prst="rect">
                <a:avLst/>
              </a:prstGeom>
              <a:blipFill rotWithShape="0">
                <a:blip r:embed="rId3"/>
                <a:stretch>
                  <a:fillRect l="-112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8299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10" fill="hold"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blinds(horizontal)">
                                      <p:cBhvr>
                                        <p:cTn id="1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816862"/>
            <a:ext cx="11412000" cy="1962204"/>
          </a:xfrm>
          <a:prstGeom prst="rect">
            <a:avLst/>
          </a:prstGeom>
        </p:spPr>
        <p:txBody>
          <a:bodyPr wrap="square">
            <a:spAutoFit/>
          </a:bodyPr>
          <a:lstStyle/>
          <a:p>
            <a:pPr>
              <a:lnSpc>
                <a:spcPct val="150000"/>
              </a:lnSpc>
              <a:tabLst>
                <a:tab pos="2340610" algn="l"/>
              </a:tabLst>
            </a:pPr>
            <a:r>
              <a:rPr lang="en-US" altLang="zh-CN" sz="280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光滑水平桌面上有一个静止的物体</a:t>
            </a:r>
            <a:r>
              <a:rPr lang="en-US" altLang="zh-CN" sz="280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质量是</a:t>
            </a:r>
            <a:r>
              <a:rPr lang="en-US" altLang="zh-CN" sz="280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700 g,</a:t>
            </a:r>
            <a:r>
              <a:rPr lang="zh-CN" altLang="zh-CN" sz="280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1.4 N</a:t>
            </a:r>
            <a:r>
              <a:rPr lang="zh-CN" altLang="zh-CN" sz="280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的水平恒力作用下开始运动。那么</a:t>
            </a:r>
            <a:r>
              <a:rPr lang="en-US" altLang="zh-CN" sz="280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,5 s</a:t>
            </a:r>
            <a:r>
              <a:rPr lang="zh-CN" altLang="zh-CN" sz="280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末物体的速度大小是多少</a:t>
            </a:r>
            <a:r>
              <a:rPr lang="en-US" altLang="zh-CN" sz="280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?5 s</a:t>
            </a:r>
            <a:r>
              <a:rPr lang="zh-CN" altLang="zh-CN" sz="280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内它的位移大小是多少</a:t>
            </a:r>
            <a:r>
              <a:rPr lang="en-US" altLang="zh-CN" sz="280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p:txBody>
      </p:sp>
      <p:grpSp>
        <p:nvGrpSpPr>
          <p:cNvPr id="6" name="组合 5"/>
          <p:cNvGrpSpPr/>
          <p:nvPr/>
        </p:nvGrpSpPr>
        <p:grpSpPr>
          <a:xfrm>
            <a:off x="0" y="1012768"/>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dirty="0" smtClean="0">
                  <a:solidFill>
                    <a:prstClr val="white"/>
                  </a:solidFill>
                  <a:latin typeface="微软雅黑" panose="020B0503020204020204" charset="-122"/>
                  <a:ea typeface="微软雅黑" panose="020B0503020204020204" charset="-122"/>
                  <a:cs typeface="Courier New" panose="02070309020205020404" pitchFamily="49" charset="0"/>
                </a:rPr>
                <a:t>5</a:t>
              </a:r>
              <a:endParaRPr lang="zh-CN" altLang="en-US" sz="1600" dirty="0">
                <a:solidFill>
                  <a:prstClr val="white"/>
                </a:solidFill>
              </a:endParaRPr>
            </a:p>
          </p:txBody>
        </p:sp>
      </p:grpSp>
      <p:sp>
        <p:nvSpPr>
          <p:cNvPr id="16" name="矩形 15"/>
          <p:cNvSpPr/>
          <p:nvPr/>
        </p:nvSpPr>
        <p:spPr>
          <a:xfrm>
            <a:off x="389206" y="2779066"/>
            <a:ext cx="11412000" cy="669542"/>
          </a:xfrm>
          <a:prstGeom prst="rect">
            <a:avLst/>
          </a:prstGeom>
        </p:spPr>
        <p:txBody>
          <a:bodyPr wrap="square">
            <a:spAutoFit/>
          </a:bodyPr>
          <a:lstStyle/>
          <a:p>
            <a:pPr>
              <a:lnSpc>
                <a:spcPct val="150000"/>
              </a:lnSpc>
              <a:tabLst>
                <a:tab pos="2340610" algn="l"/>
              </a:tabLs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10 m/s</a:t>
            </a:r>
            <a:r>
              <a:rPr lang="zh-CN" altLang="zh-CN" sz="2800" kern="10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25 m</a:t>
            </a:r>
            <a:endParaRPr lang="zh-CN" altLang="zh-CN" sz="3200">
              <a:solidFill>
                <a:prstClr val="black"/>
              </a:solidFill>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72131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70206" y="189434"/>
            <a:ext cx="11250000" cy="6480720"/>
            <a:chOff x="471000" y="934424"/>
            <a:chExt cx="11250000" cy="6480720"/>
          </a:xfrm>
        </p:grpSpPr>
        <p:sp>
          <p:nvSpPr>
            <p:cNvPr id="11" name="圆角矩形 10"/>
            <p:cNvSpPr/>
            <p:nvPr/>
          </p:nvSpPr>
          <p:spPr>
            <a:xfrm>
              <a:off x="471000" y="1094414"/>
              <a:ext cx="11250000" cy="6320730"/>
            </a:xfrm>
            <a:prstGeom prst="roundRect">
              <a:avLst>
                <a:gd name="adj" fmla="val 224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kumimoji="1" lang="zh-CN" altLang="en-US" sz="1800">
                <a:solidFill>
                  <a:prstClr val="white"/>
                </a:solidFill>
                <a:ea typeface="微软雅黑" panose="020B0503020204020204" charset="-122"/>
              </a:endParaRPr>
            </a:p>
          </p:txBody>
        </p:sp>
        <p:pic>
          <p:nvPicPr>
            <p:cNvPr id="12" name="图片 11"/>
            <p:cNvPicPr>
              <a:picLocks noChangeAspect="1"/>
            </p:cNvPicPr>
            <p:nvPr/>
          </p:nvPicPr>
          <p:blipFill>
            <a:blip r:embed="rId2"/>
            <a:stretch>
              <a:fillRect/>
            </a:stretch>
          </p:blipFill>
          <p:spPr>
            <a:xfrm>
              <a:off x="850294" y="934424"/>
              <a:ext cx="695238" cy="314286"/>
            </a:xfrm>
            <a:prstGeom prst="rect">
              <a:avLst/>
            </a:prstGeom>
          </p:spPr>
        </p:pic>
        <p:sp>
          <p:nvSpPr>
            <p:cNvPr id="13" name="文本框 12"/>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defTabSz="914400">
                <a:defRPr/>
              </a:pPr>
              <a:endParaRPr lang="zh-CN" altLang="en-US" sz="1800" dirty="0">
                <a:solidFill>
                  <a:prstClr val="white"/>
                </a:solidFill>
                <a:latin typeface="DOUYU Font" pitchFamily="2" charset="-122"/>
                <a:ea typeface="DOUYU Font" pitchFamily="2" charset="-122"/>
              </a:endParaRPr>
            </a:p>
          </p:txBody>
        </p:sp>
      </p:grpSp>
      <mc:AlternateContent xmlns:mc="http://schemas.openxmlformats.org/markup-compatibility/2006" xmlns:a14="http://schemas.microsoft.com/office/drawing/2010/main">
        <mc:Choice Requires="a14">
          <p:sp>
            <p:nvSpPr>
              <p:cNvPr id="17" name="矩形 16"/>
              <p:cNvSpPr/>
              <p:nvPr/>
            </p:nvSpPr>
            <p:spPr>
              <a:xfrm>
                <a:off x="642236" y="333450"/>
                <a:ext cx="10853569" cy="6433492"/>
              </a:xfrm>
              <a:prstGeom prst="rect">
                <a:avLst/>
              </a:prstGeom>
            </p:spPr>
            <p:txBody>
              <a:bodyPr wrap="square">
                <a:spAutoFit/>
              </a:bodyPr>
              <a:lstStyle/>
              <a:p>
                <a:pPr>
                  <a:lnSpc>
                    <a:spcPct val="150000"/>
                  </a:lnSpc>
                  <a:tabLst>
                    <a:tab pos="2340610" algn="l"/>
                  </a:tabLst>
                </a:pP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根据牛顿第二定律</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物体的加速度</a:t>
                </a:r>
                <a:r>
                  <a:rPr lang="en-US" altLang="zh-CN" sz="2800" i="1"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𝐹</m:t>
                        </m:r>
                      </m:num>
                      <m:den>
                        <m:r>
                          <a:rPr lang="en-US" altLang="zh-CN" sz="2800" i="1">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𝑚</m:t>
                        </m:r>
                      </m:den>
                    </m:f>
                  </m:oMath>
                </a14:m>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1.4</m:t>
                        </m:r>
                        <m:r>
                          <m:rPr>
                            <m:sty m:val="p"/>
                          </m:rPr>
                          <a:rPr lang="en-US" altLang="zh-CN" sz="2800">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N</m:t>
                        </m:r>
                      </m:num>
                      <m:den>
                        <m:r>
                          <a:rPr lang="en-US" altLang="zh-CN" sz="2800">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0.7</m:t>
                        </m:r>
                        <m:r>
                          <m:rPr>
                            <m:sty m:val="p"/>
                          </m:rPr>
                          <a:rPr lang="en-US" altLang="zh-CN" sz="2800">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kg</m:t>
                        </m:r>
                      </m:den>
                    </m:f>
                  </m:oMath>
                </a14:m>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N/kg=2</a:t>
                </a:r>
                <a:r>
                  <a:rPr lang="en-US"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m/s</a:t>
                </a:r>
                <a:r>
                  <a:rPr lang="en-US" altLang="zh-CN" sz="2800" baseline="300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340610" algn="l"/>
                  </a:tabLst>
                </a:pP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5</a:t>
                </a:r>
                <a:r>
                  <a:rPr lang="en-US"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s</a:t>
                </a: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末物体的速度</a:t>
                </a:r>
                <a:r>
                  <a:rPr lang="en-US" altLang="zh-CN" sz="2800" i="1"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v</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m/s</a:t>
                </a:r>
                <a:r>
                  <a:rPr lang="en-US" altLang="zh-CN" sz="2800" baseline="300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×5</a:t>
                </a:r>
                <a:r>
                  <a:rPr lang="en-US"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s=10</a:t>
                </a:r>
                <a:r>
                  <a:rPr lang="en-US"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m/s</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340610" algn="l"/>
                  </a:tabLst>
                </a:pP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5</a:t>
                </a:r>
                <a:r>
                  <a:rPr lang="en-US"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s</a:t>
                </a: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内物体的位移</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340610" algn="l"/>
                  </a:tabLst>
                </a:pPr>
                <a:r>
                  <a:rPr lang="en-US" altLang="zh-CN" sz="2800" i="1"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i="1"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a:t>
                </a:r>
                <a:r>
                  <a:rPr lang="en-US" altLang="zh-CN" sz="2800" baseline="300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m/s</a:t>
                </a:r>
                <a:r>
                  <a:rPr lang="en-US" altLang="zh-CN" sz="2800" baseline="300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×25</a:t>
                </a:r>
                <a:r>
                  <a:rPr lang="en-US"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s</a:t>
                </a:r>
                <a:r>
                  <a:rPr lang="en-US" altLang="zh-CN" sz="2800" baseline="300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=25</a:t>
                </a:r>
                <a:r>
                  <a:rPr lang="en-US"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m</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340610" algn="l"/>
                  </a:tabLst>
                </a:pP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上述计算过程可简化为</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340610" algn="l"/>
                  </a:tabLst>
                </a:pPr>
                <a:r>
                  <a:rPr lang="en-US" altLang="zh-CN" sz="2800" i="1"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𝐹</m:t>
                        </m:r>
                      </m:num>
                      <m:den>
                        <m:r>
                          <a:rPr lang="en-US" altLang="zh-CN" sz="2800" i="1">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𝑚</m:t>
                        </m:r>
                      </m:den>
                    </m:f>
                  </m:oMath>
                </a14:m>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1.4</m:t>
                        </m:r>
                      </m:num>
                      <m:den>
                        <m:r>
                          <a:rPr lang="en-US" altLang="zh-CN" sz="2800">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0.7</m:t>
                        </m:r>
                      </m:den>
                    </m:f>
                  </m:oMath>
                </a14:m>
                <a:r>
                  <a:rPr lang="en-US"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m/s</a:t>
                </a:r>
                <a:r>
                  <a:rPr lang="en-US" altLang="zh-CN" sz="2800" baseline="300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m/s</a:t>
                </a:r>
                <a:r>
                  <a:rPr lang="en-US" altLang="zh-CN" sz="2800" baseline="300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340610" algn="l"/>
                  </a:tabLst>
                </a:pPr>
                <a:r>
                  <a:rPr lang="en-US" altLang="zh-CN" sz="2800" i="1"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v</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=2×5</a:t>
                </a:r>
                <a:r>
                  <a:rPr lang="en-US"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m/s=10</a:t>
                </a:r>
                <a:r>
                  <a:rPr lang="en-US"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m/s</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340610" algn="l"/>
                  </a:tabLst>
                </a:pPr>
                <a:r>
                  <a:rPr lang="en-US" altLang="zh-CN" sz="2800" i="1"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i="1"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a:t>
                </a:r>
                <a:r>
                  <a:rPr lang="en-US" altLang="zh-CN" sz="2800" baseline="300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solidFill>
                              <a:prstClr val="black"/>
                            </a:solidFill>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×2×25</a:t>
                </a:r>
                <a:r>
                  <a:rPr lang="en-US"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m=25</a:t>
                </a:r>
                <a:r>
                  <a:rPr lang="en-US"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dirty="0">
                    <a:solidFill>
                      <a:prstClr val="black"/>
                    </a:solidFill>
                    <a:latin typeface="Times New Roman" panose="02020603050405020304" pitchFamily="18" charset="0"/>
                    <a:ea typeface="方正楷体_GBK" panose="03000509000000000000" pitchFamily="65" charset="-122"/>
                    <a:cs typeface="Times New Roman" panose="02020603050405020304" pitchFamily="18" charset="0"/>
                  </a:rPr>
                  <a:t>。</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17" name="矩形 16"/>
              <p:cNvSpPr>
                <a:spLocks noRot="1" noChangeAspect="1" noMove="1" noResize="1" noEditPoints="1" noAdjustHandles="1" noChangeArrowheads="1" noChangeShapeType="1" noTextEdit="1"/>
              </p:cNvSpPr>
              <p:nvPr/>
            </p:nvSpPr>
            <p:spPr>
              <a:xfrm>
                <a:off x="642236" y="333450"/>
                <a:ext cx="10853569" cy="6433492"/>
              </a:xfrm>
              <a:prstGeom prst="rect">
                <a:avLst/>
              </a:prstGeom>
              <a:blipFill rotWithShape="0">
                <a:blip r:embed="rId3"/>
                <a:stretch>
                  <a:fillRect l="-112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38536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blinds(horizontal)">
                                      <p:cBhvr>
                                        <p:cTn id="10" dur="500"/>
                                        <p:tgtEl>
                                          <p:spTgt spid="17">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Effect transition="in" filter="blinds(horizontal)">
                                      <p:cBhvr>
                                        <p:cTn id="13" dur="500"/>
                                        <p:tgtEl>
                                          <p:spTgt spid="17">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7">
                                            <p:txEl>
                                              <p:pRg st="2" end="2"/>
                                            </p:txEl>
                                          </p:spTgt>
                                        </p:tgtEl>
                                        <p:attrNameLst>
                                          <p:attrName>style.visibility</p:attrName>
                                        </p:attrNameLst>
                                      </p:cBhvr>
                                      <p:to>
                                        <p:strVal val="visible"/>
                                      </p:to>
                                    </p:set>
                                    <p:animEffect transition="in" filter="blinds(horizontal)">
                                      <p:cBhvr>
                                        <p:cTn id="16" dur="500"/>
                                        <p:tgtEl>
                                          <p:spTgt spid="17">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Effect transition="in" filter="blinds(horizontal)">
                                      <p:cBhvr>
                                        <p:cTn id="19" dur="500"/>
                                        <p:tgtEl>
                                          <p:spTgt spid="17">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7">
                                            <p:txEl>
                                              <p:pRg st="4" end="4"/>
                                            </p:txEl>
                                          </p:spTgt>
                                        </p:tgtEl>
                                        <p:attrNameLst>
                                          <p:attrName>style.visibility</p:attrName>
                                        </p:attrNameLst>
                                      </p:cBhvr>
                                      <p:to>
                                        <p:strVal val="visible"/>
                                      </p:to>
                                    </p:set>
                                    <p:animEffect transition="in" filter="blinds(horizontal)">
                                      <p:cBhvr>
                                        <p:cTn id="22" dur="500"/>
                                        <p:tgtEl>
                                          <p:spTgt spid="17">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7">
                                            <p:txEl>
                                              <p:pRg st="5" end="5"/>
                                            </p:txEl>
                                          </p:spTgt>
                                        </p:tgtEl>
                                        <p:attrNameLst>
                                          <p:attrName>style.visibility</p:attrName>
                                        </p:attrNameLst>
                                      </p:cBhvr>
                                      <p:to>
                                        <p:strVal val="visible"/>
                                      </p:to>
                                    </p:set>
                                    <p:animEffect transition="in" filter="blinds(horizontal)">
                                      <p:cBhvr>
                                        <p:cTn id="25" dur="500"/>
                                        <p:tgtEl>
                                          <p:spTgt spid="17">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7">
                                            <p:txEl>
                                              <p:pRg st="6" end="6"/>
                                            </p:txEl>
                                          </p:spTgt>
                                        </p:tgtEl>
                                        <p:attrNameLst>
                                          <p:attrName>style.visibility</p:attrName>
                                        </p:attrNameLst>
                                      </p:cBhvr>
                                      <p:to>
                                        <p:strVal val="visible"/>
                                      </p:to>
                                    </p:set>
                                    <p:animEffect transition="in" filter="blinds(horizontal)">
                                      <p:cBhvr>
                                        <p:cTn id="28" dur="500"/>
                                        <p:tgtEl>
                                          <p:spTgt spid="17">
                                            <p:txEl>
                                              <p:pRg st="6" end="6"/>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17">
                                            <p:txEl>
                                              <p:pRg st="7" end="7"/>
                                            </p:txEl>
                                          </p:spTgt>
                                        </p:tgtEl>
                                        <p:attrNameLst>
                                          <p:attrName>style.visibility</p:attrName>
                                        </p:attrNameLst>
                                      </p:cBhvr>
                                      <p:to>
                                        <p:strVal val="visible"/>
                                      </p:to>
                                    </p:set>
                                    <p:animEffect transition="in" filter="blinds(horizontal)">
                                      <p:cBhvr>
                                        <p:cTn id="31" dur="500"/>
                                        <p:tgtEl>
                                          <p:spTgt spid="1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854960" y="2541616"/>
            <a:ext cx="8856870" cy="2424446"/>
          </a:xfrm>
          <a:prstGeom prst="rect">
            <a:avLst/>
          </a:prstGeom>
          <a:noFill/>
          <a:ln>
            <a:noFill/>
          </a:ln>
        </p:spPr>
        <p:txBody>
          <a:bodyPr wrap="square">
            <a:spAutoFit/>
          </a:bodyPr>
          <a:lstStyle/>
          <a:p>
            <a:pPr>
              <a:lnSpc>
                <a:spcPct val="150000"/>
              </a:lnSpc>
              <a:tabLst>
                <a:tab pos="2340610" algn="l"/>
              </a:tabLst>
            </a:pPr>
            <a:r>
              <a:rPr lang="en-US" altLang="zh-CN" sz="2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zh-CN" sz="2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知道基本单位、导出单位和单位制的概念</a:t>
            </a:r>
            <a:r>
              <a:rPr lang="en-US" altLang="zh-CN" sz="2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重点</a:t>
            </a:r>
            <a:r>
              <a:rPr lang="en-US" altLang="zh-CN" sz="2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600"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600"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tabLst>
                <a:tab pos="2340610" algn="l"/>
              </a:tabLst>
            </a:pPr>
            <a:r>
              <a:rPr lang="en-US" altLang="zh-CN" sz="2600"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2</a:t>
            </a:r>
            <a:r>
              <a:rPr lang="en-US" altLang="zh-CN" sz="2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知道国际单位制及七个基本量和对应的基本单位</a:t>
            </a:r>
            <a:r>
              <a:rPr lang="en-US" altLang="zh-CN" sz="2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zh-CN" sz="2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重点</a:t>
            </a:r>
            <a:r>
              <a:rPr lang="en-US" altLang="zh-CN" sz="2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600"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600"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tabLst>
                <a:tab pos="2340610" algn="l"/>
              </a:tabLst>
            </a:pPr>
            <a:r>
              <a:rPr lang="en-US" altLang="zh-CN" sz="2600"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3</a:t>
            </a:r>
            <a:r>
              <a:rPr lang="en-US" altLang="zh-CN" sz="2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掌握根据物理量关系式确定物理量单位的方法</a:t>
            </a:r>
            <a:r>
              <a:rPr lang="en-US" altLang="zh-CN" sz="2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重难点</a:t>
            </a:r>
            <a:r>
              <a:rPr lang="en-US" altLang="zh-CN" sz="2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600"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600"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tabLst>
                <a:tab pos="2340610" algn="l"/>
              </a:tabLst>
            </a:pPr>
            <a:r>
              <a:rPr lang="en-US" altLang="zh-CN" sz="2600" dirty="0" smtClean="0">
                <a:solidFill>
                  <a:prstClr val="black"/>
                </a:solidFill>
                <a:latin typeface="Times New Roman" panose="02020603050405020304" pitchFamily="18" charset="0"/>
                <a:ea typeface="楷体" panose="02010609060101010101" pitchFamily="49" charset="-122"/>
                <a:cs typeface="Times New Roman" panose="02020603050405020304" pitchFamily="18" charset="0"/>
              </a:rPr>
              <a:t>4</a:t>
            </a:r>
            <a:r>
              <a:rPr lang="en-US" altLang="zh-CN" sz="2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掌握运算过程中单位的规范使用方法</a:t>
            </a:r>
            <a:r>
              <a:rPr lang="en-US" altLang="zh-CN" sz="2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 (</a:t>
            </a:r>
            <a:r>
              <a:rPr lang="zh-CN" altLang="zh-CN" sz="2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重点</a:t>
            </a:r>
            <a:r>
              <a:rPr lang="en-US" altLang="zh-CN" sz="2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600" dirty="0">
                <a:solidFill>
                  <a:prstClr val="black"/>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zh-CN" sz="26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p:txBody>
      </p:sp>
      <p:pic>
        <p:nvPicPr>
          <p:cNvPr id="7" name="图片 6"/>
          <p:cNvPicPr preferRelativeResize="0">
            <a:picLocks/>
          </p:cNvPicPr>
          <p:nvPr/>
        </p:nvPicPr>
        <p:blipFill rotWithShape="1">
          <a:blip r:embed="rId3">
            <a:extLst>
              <a:ext uri="{28A0092B-C50C-407E-A947-70E740481C1C}">
                <a14:useLocalDpi xmlns:a14="http://schemas.microsoft.com/office/drawing/2010/main" val="0"/>
              </a:ext>
            </a:extLst>
          </a:blip>
          <a:srcRect t="37400" b="32151"/>
          <a:stretch/>
        </p:blipFill>
        <p:spPr>
          <a:xfrm>
            <a:off x="2254" y="0"/>
            <a:ext cx="12185904" cy="1800000"/>
          </a:xfrm>
          <a:prstGeom prst="rect">
            <a:avLst/>
          </a:prstGeom>
        </p:spPr>
      </p:pic>
      <p:sp>
        <p:nvSpPr>
          <p:cNvPr id="8" name="圆角矩形 7"/>
          <p:cNvSpPr/>
          <p:nvPr/>
        </p:nvSpPr>
        <p:spPr>
          <a:xfrm>
            <a:off x="0" y="0"/>
            <a:ext cx="12190095" cy="1800000"/>
          </a:xfrm>
          <a:prstGeom prst="roundRect">
            <a:avLst>
              <a:gd name="adj" fmla="val 0"/>
            </a:avLst>
          </a:prstGeom>
          <a:solidFill>
            <a:schemeClr val="tx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prstClr val="white">
                    <a:lumMod val="85000"/>
                  </a:prstClr>
                </a:solidFill>
              </a:rPr>
              <a:t>  </a:t>
            </a:r>
            <a:endParaRPr lang="en-US" altLang="zh-CN" sz="2000" dirty="0">
              <a:solidFill>
                <a:prstClr val="white">
                  <a:lumMod val="85000"/>
                </a:prstClr>
              </a:solidFill>
            </a:endParaRPr>
          </a:p>
          <a:p>
            <a:r>
              <a:rPr lang="zh-CN" altLang="en-US" sz="2000" dirty="0">
                <a:solidFill>
                  <a:prstClr val="white">
                    <a:lumMod val="85000"/>
                  </a:prstClr>
                </a:solidFill>
              </a:rPr>
              <a:t>  </a:t>
            </a:r>
          </a:p>
        </p:txBody>
      </p:sp>
      <p:sp>
        <p:nvSpPr>
          <p:cNvPr id="4" name="圆角矩形 3"/>
          <p:cNvSpPr/>
          <p:nvPr/>
        </p:nvSpPr>
        <p:spPr>
          <a:xfrm>
            <a:off x="658495" y="0"/>
            <a:ext cx="1891030" cy="4966062"/>
          </a:xfrm>
          <a:prstGeom prst="roundRect">
            <a:avLst>
              <a:gd name="adj" fmla="val 0"/>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prstClr val="white">
                    <a:lumMod val="85000"/>
                  </a:prstClr>
                </a:solidFill>
              </a:rPr>
              <a:t>  </a:t>
            </a:r>
            <a:endParaRPr lang="en-US" altLang="zh-CN" sz="2000" dirty="0">
              <a:solidFill>
                <a:prstClr val="white">
                  <a:lumMod val="85000"/>
                </a:prstClr>
              </a:solidFill>
            </a:endParaRPr>
          </a:p>
          <a:p>
            <a:r>
              <a:rPr lang="zh-CN" altLang="en-US" sz="2000" dirty="0">
                <a:solidFill>
                  <a:prstClr val="white">
                    <a:lumMod val="85000"/>
                  </a:prstClr>
                </a:solidFill>
              </a:rPr>
              <a:t>  </a:t>
            </a:r>
          </a:p>
        </p:txBody>
      </p:sp>
      <p:sp>
        <p:nvSpPr>
          <p:cNvPr id="12" name="文本框 11"/>
          <p:cNvSpPr txBox="1"/>
          <p:nvPr/>
        </p:nvSpPr>
        <p:spPr>
          <a:xfrm flipH="1">
            <a:off x="1270635" y="2725440"/>
            <a:ext cx="702310" cy="1568450"/>
          </a:xfrm>
          <a:prstGeom prst="rect">
            <a:avLst/>
          </a:prstGeom>
          <a:noFill/>
          <a:effectLst/>
        </p:spPr>
        <p:txBody>
          <a:bodyPr wrap="square" rtlCol="0">
            <a:spAutoFit/>
          </a:bodyPr>
          <a:lstStyle/>
          <a:p>
            <a:pPr algn="ctr" defTabSz="914400">
              <a:defRPr/>
            </a:pPr>
            <a:r>
              <a:rPr lang="zh-CN" altLang="zh-CN" b="1" dirty="0">
                <a:solidFill>
                  <a:prstClr val="white"/>
                </a:solidFill>
                <a:cs typeface="+mn-ea"/>
              </a:rPr>
              <a:t>学习目标</a:t>
            </a:r>
            <a:endParaRPr lang="zh-CN" altLang="en-US" b="1" dirty="0">
              <a:solidFill>
                <a:prstClr val="white"/>
              </a:solidFill>
              <a:cs typeface="+mn-ea"/>
            </a:endParaRPr>
          </a:p>
        </p:txBody>
      </p:sp>
    </p:spTree>
    <p:extLst>
      <p:ext uri="{BB962C8B-B14F-4D97-AF65-F5344CB8AC3E}">
        <p14:creationId xmlns:p14="http://schemas.microsoft.com/office/powerpoint/2010/main" val="13728092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541797" y="799406"/>
            <a:ext cx="11106821" cy="5078660"/>
          </a:xfrm>
          <a:prstGeom prst="roundRect">
            <a:avLst>
              <a:gd name="adj" fmla="val 1925"/>
            </a:avLst>
          </a:prstGeom>
          <a:solidFill>
            <a:srgbClr val="ECECEC"/>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nvGrpSpPr>
          <p:cNvPr id="11" name="组合 10"/>
          <p:cNvGrpSpPr/>
          <p:nvPr/>
        </p:nvGrpSpPr>
        <p:grpSpPr>
          <a:xfrm>
            <a:off x="-5107" y="0"/>
            <a:ext cx="1284958" cy="480555"/>
            <a:chOff x="-8920" y="-19050"/>
            <a:chExt cx="1284958" cy="480555"/>
          </a:xfrm>
        </p:grpSpPr>
        <p:sp>
          <p:nvSpPr>
            <p:cNvPr id="12" name="任意多边形 11"/>
            <p:cNvSpPr/>
            <p:nvPr/>
          </p:nvSpPr>
          <p:spPr>
            <a:xfrm>
              <a:off x="-5790" y="-19050"/>
              <a:ext cx="1278697" cy="480555"/>
            </a:xfrm>
            <a:custGeom>
              <a:avLst/>
              <a:gdLst>
                <a:gd name="connsiteX0" fmla="*/ 0 w 1278697"/>
                <a:gd name="connsiteY0" fmla="*/ 0 h 480555"/>
                <a:gd name="connsiteX1" fmla="*/ 1121551 w 1278697"/>
                <a:gd name="connsiteY1" fmla="*/ 0 h 480555"/>
                <a:gd name="connsiteX2" fmla="*/ 1278697 w 1278697"/>
                <a:gd name="connsiteY2" fmla="*/ 157146 h 480555"/>
                <a:gd name="connsiteX3" fmla="*/ 1278697 w 1278697"/>
                <a:gd name="connsiteY3" fmla="*/ 480555 h 480555"/>
                <a:gd name="connsiteX4" fmla="*/ 0 w 1278697"/>
                <a:gd name="connsiteY4" fmla="*/ 480555 h 48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697" h="480555">
                  <a:moveTo>
                    <a:pt x="0" y="0"/>
                  </a:moveTo>
                  <a:lnTo>
                    <a:pt x="1121551" y="0"/>
                  </a:lnTo>
                  <a:lnTo>
                    <a:pt x="1278697" y="157146"/>
                  </a:lnTo>
                  <a:lnTo>
                    <a:pt x="1278697" y="480555"/>
                  </a:lnTo>
                  <a:lnTo>
                    <a:pt x="0" y="480555"/>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3" name="文本框 12"/>
            <p:cNvSpPr txBox="1"/>
            <p:nvPr/>
          </p:nvSpPr>
          <p:spPr>
            <a:xfrm>
              <a:off x="-8920" y="21173"/>
              <a:ext cx="1284958" cy="400110"/>
            </a:xfrm>
            <a:prstGeom prst="rect">
              <a:avLst/>
            </a:prstGeom>
            <a:noFill/>
          </p:spPr>
          <p:txBody>
            <a:bodyPr wrap="square" rtlCol="0">
              <a:spAutoFit/>
            </a:bodyPr>
            <a:lstStyle/>
            <a:p>
              <a:r>
                <a:rPr lang="zh-CN" altLang="en-US" sz="2000" i="1" dirty="0" smtClean="0">
                  <a:solidFill>
                    <a:prstClr val="white"/>
                  </a:solidFill>
                </a:rPr>
                <a:t>总结提升</a:t>
              </a:r>
              <a:endParaRPr lang="zh-CN" altLang="en-US" sz="2000" i="1" dirty="0">
                <a:solidFill>
                  <a:prstClr val="white"/>
                </a:solidFill>
              </a:endParaRPr>
            </a:p>
          </p:txBody>
        </p:sp>
      </p:grpSp>
      <p:sp>
        <p:nvSpPr>
          <p:cNvPr id="14" name="矩形 13"/>
          <p:cNvSpPr/>
          <p:nvPr/>
        </p:nvSpPr>
        <p:spPr>
          <a:xfrm>
            <a:off x="823088" y="1042507"/>
            <a:ext cx="10672717" cy="4549707"/>
          </a:xfrm>
          <a:prstGeom prst="rect">
            <a:avLst/>
          </a:prstGeom>
        </p:spPr>
        <p:txBody>
          <a:bodyPr wrap="square">
            <a:spAutoFit/>
          </a:bodyPr>
          <a:lstStyle/>
          <a:p>
            <a:pPr algn="ctr">
              <a:lnSpc>
                <a:spcPct val="150000"/>
              </a:lnSpc>
              <a:tabLst>
                <a:tab pos="2340610" algn="l"/>
              </a:tabLst>
            </a:pPr>
            <a:r>
              <a:rPr lang="zh-CN" altLang="zh-CN" sz="2800" b="1"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单位制的四个主要应用</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340610" algn="l"/>
              </a:tabLst>
            </a:pPr>
            <a:r>
              <a:rPr lang="en-US"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简化计算过程的单位表达</a:t>
            </a:r>
            <a:r>
              <a:rPr lang="en-US"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在解题计算时</a:t>
            </a:r>
            <a:r>
              <a:rPr lang="en-US"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已知量均采用国际单位制</a:t>
            </a:r>
            <a:r>
              <a:rPr lang="en-US"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计算过程中不用写出各个量的单位</a:t>
            </a:r>
            <a:r>
              <a:rPr lang="en-US"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只要在式子末尾写出所求量的单位即可。</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340610" algn="l"/>
              </a:tabLst>
            </a:pPr>
            <a:r>
              <a:rPr lang="en-US"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推导物理量的单位</a:t>
            </a:r>
            <a:r>
              <a:rPr lang="en-US"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物理公式确定了各物理量的数量关系的同时</a:t>
            </a:r>
            <a:r>
              <a:rPr lang="en-US"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也确定了各物理量的单位关系</a:t>
            </a:r>
            <a:r>
              <a:rPr lang="en-US"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所以我们可以根据物理公式中物理量间的关系推导出物理量的单位</a:t>
            </a:r>
            <a:r>
              <a:rPr lang="zh-CN" altLang="zh-CN" sz="2800" kern="1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9683595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541797" y="799406"/>
            <a:ext cx="11106821" cy="4862636"/>
          </a:xfrm>
          <a:prstGeom prst="roundRect">
            <a:avLst>
              <a:gd name="adj" fmla="val 1925"/>
            </a:avLst>
          </a:prstGeom>
          <a:solidFill>
            <a:srgbClr val="ECECEC"/>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nvGrpSpPr>
          <p:cNvPr id="11" name="组合 10"/>
          <p:cNvGrpSpPr/>
          <p:nvPr/>
        </p:nvGrpSpPr>
        <p:grpSpPr>
          <a:xfrm>
            <a:off x="-5107" y="0"/>
            <a:ext cx="1284958" cy="480555"/>
            <a:chOff x="-8920" y="-19050"/>
            <a:chExt cx="1284958" cy="480555"/>
          </a:xfrm>
        </p:grpSpPr>
        <p:sp>
          <p:nvSpPr>
            <p:cNvPr id="12" name="任意多边形 11"/>
            <p:cNvSpPr/>
            <p:nvPr/>
          </p:nvSpPr>
          <p:spPr>
            <a:xfrm>
              <a:off x="-5790" y="-19050"/>
              <a:ext cx="1278697" cy="480555"/>
            </a:xfrm>
            <a:custGeom>
              <a:avLst/>
              <a:gdLst>
                <a:gd name="connsiteX0" fmla="*/ 0 w 1278697"/>
                <a:gd name="connsiteY0" fmla="*/ 0 h 480555"/>
                <a:gd name="connsiteX1" fmla="*/ 1121551 w 1278697"/>
                <a:gd name="connsiteY1" fmla="*/ 0 h 480555"/>
                <a:gd name="connsiteX2" fmla="*/ 1278697 w 1278697"/>
                <a:gd name="connsiteY2" fmla="*/ 157146 h 480555"/>
                <a:gd name="connsiteX3" fmla="*/ 1278697 w 1278697"/>
                <a:gd name="connsiteY3" fmla="*/ 480555 h 480555"/>
                <a:gd name="connsiteX4" fmla="*/ 0 w 1278697"/>
                <a:gd name="connsiteY4" fmla="*/ 480555 h 480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697" h="480555">
                  <a:moveTo>
                    <a:pt x="0" y="0"/>
                  </a:moveTo>
                  <a:lnTo>
                    <a:pt x="1121551" y="0"/>
                  </a:lnTo>
                  <a:lnTo>
                    <a:pt x="1278697" y="157146"/>
                  </a:lnTo>
                  <a:lnTo>
                    <a:pt x="1278697" y="480555"/>
                  </a:lnTo>
                  <a:lnTo>
                    <a:pt x="0" y="480555"/>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3" name="文本框 12"/>
            <p:cNvSpPr txBox="1"/>
            <p:nvPr/>
          </p:nvSpPr>
          <p:spPr>
            <a:xfrm>
              <a:off x="-8920" y="21173"/>
              <a:ext cx="1284958" cy="400110"/>
            </a:xfrm>
            <a:prstGeom prst="rect">
              <a:avLst/>
            </a:prstGeom>
            <a:noFill/>
          </p:spPr>
          <p:txBody>
            <a:bodyPr wrap="square" rtlCol="0">
              <a:spAutoFit/>
            </a:bodyPr>
            <a:lstStyle/>
            <a:p>
              <a:r>
                <a:rPr lang="zh-CN" altLang="en-US" sz="2000" i="1" dirty="0" smtClean="0">
                  <a:solidFill>
                    <a:prstClr val="white"/>
                  </a:solidFill>
                </a:rPr>
                <a:t>总结提升</a:t>
              </a:r>
              <a:endParaRPr lang="zh-CN" altLang="en-US" sz="2000" i="1" dirty="0">
                <a:solidFill>
                  <a:prstClr val="white"/>
                </a:solidFill>
              </a:endParaRPr>
            </a:p>
          </p:txBody>
        </p:sp>
      </p:grpSp>
      <p:sp>
        <p:nvSpPr>
          <p:cNvPr id="14" name="矩形 13"/>
          <p:cNvSpPr/>
          <p:nvPr/>
        </p:nvSpPr>
        <p:spPr>
          <a:xfrm>
            <a:off x="823088" y="1112774"/>
            <a:ext cx="10672717" cy="3901196"/>
          </a:xfrm>
          <a:prstGeom prst="rect">
            <a:avLst/>
          </a:prstGeom>
        </p:spPr>
        <p:txBody>
          <a:bodyPr wrap="square">
            <a:spAutoFit/>
          </a:bodyPr>
          <a:lstStyle/>
          <a:p>
            <a:pPr>
              <a:lnSpc>
                <a:spcPct val="150000"/>
              </a:lnSpc>
              <a:tabLst>
                <a:tab pos="2340610" algn="l"/>
              </a:tabLst>
            </a:pPr>
            <a:r>
              <a:rPr lang="en-US"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判断比例系数的单位</a:t>
            </a:r>
            <a:r>
              <a:rPr lang="en-US"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根据公式中物理量的单位关系</a:t>
            </a:r>
            <a:r>
              <a:rPr lang="en-US"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可判断公式中比例系数有无单位</a:t>
            </a:r>
            <a:r>
              <a:rPr lang="en-US"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如公式</a:t>
            </a:r>
            <a:r>
              <a:rPr lang="en-US" altLang="zh-CN" sz="2800" i="1"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kx</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的单位为</a:t>
            </a:r>
            <a:r>
              <a:rPr lang="en-US"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N/</a:t>
            </a:r>
            <a:r>
              <a:rPr lang="en-US" altLang="zh-CN" sz="2800" kern="100" dirty="0" err="1">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i="1" kern="100" dirty="0" err="1">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kern="100" baseline="-25000" dirty="0" err="1">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μF</a:t>
            </a:r>
            <a:r>
              <a:rPr lang="en-US" altLang="zh-CN" sz="2800" kern="100" baseline="-25000" dirty="0" err="1">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N</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μ</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无单位</a:t>
            </a:r>
            <a:r>
              <a:rPr lang="en-US"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kma</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中</a:t>
            </a:r>
            <a:r>
              <a:rPr lang="en-US" altLang="zh-CN" sz="2800" i="1"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无单位。</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340610" algn="l"/>
              </a:tabLst>
            </a:pPr>
            <a:r>
              <a:rPr lang="en-US"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单位制可检查物理量关系式的正误</a:t>
            </a:r>
            <a:r>
              <a:rPr lang="en-US"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根据物理量的单位</a:t>
            </a:r>
            <a:r>
              <a:rPr lang="en-US"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如果发现某公式在单位上有问题</a:t>
            </a:r>
            <a:r>
              <a:rPr lang="en-US"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或者所求结果的单位与采用的单位制中该量的单位不一致</a:t>
            </a:r>
            <a:r>
              <a:rPr lang="en-US"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那么该公式或计算结果肯定是错误的。</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7" name="矩形 6">
            <a:hlinkClick r:id="rId2" action="ppaction://hlinksldjump"/>
          </p:cNvPr>
          <p:cNvSpPr/>
          <p:nvPr/>
        </p:nvSpPr>
        <p:spPr>
          <a:xfrm>
            <a:off x="11206480" y="6454140"/>
            <a:ext cx="983615" cy="405130"/>
          </a:xfrm>
          <a:prstGeom prst="rect">
            <a:avLst/>
          </a:prstGeom>
          <a:solidFill>
            <a:schemeClr val="accent1">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solidFill>
                  <a:prstClr val="white"/>
                </a:solidFill>
              </a:rPr>
              <a:t>返回</a:t>
            </a:r>
          </a:p>
        </p:txBody>
      </p:sp>
    </p:spTree>
    <p:extLst>
      <p:ext uri="{BB962C8B-B14F-4D97-AF65-F5344CB8AC3E}">
        <p14:creationId xmlns:p14="http://schemas.microsoft.com/office/powerpoint/2010/main" val="26134812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preferRelativeResize="0">
            <a:picLocks/>
          </p:cNvPicPr>
          <p:nvPr/>
        </p:nvPicPr>
        <p:blipFill rotWithShape="1">
          <a:blip r:embed="rId3">
            <a:extLst>
              <a:ext uri="{28A0092B-C50C-407E-A947-70E740481C1C}">
                <a14:useLocalDpi xmlns:a14="http://schemas.microsoft.com/office/drawing/2010/main" val="0"/>
              </a:ext>
            </a:extLst>
          </a:blip>
          <a:srcRect t="23750" b="24801"/>
          <a:stretch/>
        </p:blipFill>
        <p:spPr>
          <a:xfrm>
            <a:off x="2254" y="1667594"/>
            <a:ext cx="12185904" cy="3524400"/>
          </a:xfrm>
          <a:prstGeom prst="rect">
            <a:avLst/>
          </a:prstGeom>
        </p:spPr>
      </p:pic>
      <p:sp>
        <p:nvSpPr>
          <p:cNvPr id="11" name="矩形 10"/>
          <p:cNvSpPr/>
          <p:nvPr/>
        </p:nvSpPr>
        <p:spPr>
          <a:xfrm flipV="1">
            <a:off x="0" y="1668180"/>
            <a:ext cx="12189600" cy="3523229"/>
          </a:xfrm>
          <a:prstGeom prst="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10" name="矩形 9"/>
          <p:cNvSpPr/>
          <p:nvPr/>
        </p:nvSpPr>
        <p:spPr>
          <a:xfrm flipV="1">
            <a:off x="0" y="2889635"/>
            <a:ext cx="3714750" cy="1080000"/>
          </a:xfrm>
          <a:prstGeom prst="rect">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12" name="矩形 11"/>
          <p:cNvSpPr/>
          <p:nvPr/>
        </p:nvSpPr>
        <p:spPr>
          <a:xfrm flipV="1">
            <a:off x="4503738" y="2906713"/>
            <a:ext cx="7686675" cy="1045845"/>
          </a:xfrm>
          <a:prstGeom prst="rect">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chemeClr val="accent1">
                  <a:lumMod val="50000"/>
                </a:schemeClr>
              </a:solidFill>
            </a:endParaRPr>
          </a:p>
        </p:txBody>
      </p:sp>
      <p:sp>
        <p:nvSpPr>
          <p:cNvPr id="13" name="矩形 12"/>
          <p:cNvSpPr/>
          <p:nvPr/>
        </p:nvSpPr>
        <p:spPr>
          <a:xfrm>
            <a:off x="5086985" y="3045460"/>
            <a:ext cx="3744525" cy="769441"/>
          </a:xfrm>
          <a:prstGeom prst="rect">
            <a:avLst/>
          </a:prstGeom>
        </p:spPr>
        <p:txBody>
          <a:bodyPr wrap="square">
            <a:spAutoFit/>
          </a:bodyPr>
          <a:lstStyle/>
          <a:p>
            <a:pPr algn="dist"/>
            <a:r>
              <a:rPr lang="zh-CN" altLang="zh-CN" sz="4400" b="1" dirty="0">
                <a:solidFill>
                  <a:prstClr val="white"/>
                </a:solidFill>
                <a:latin typeface="微软雅黑" panose="020B0503020204020204" charset="-122"/>
                <a:ea typeface="微软雅黑" panose="020B0503020204020204" charset="-122"/>
              </a:rPr>
              <a:t>课时对点练</a:t>
            </a:r>
          </a:p>
        </p:txBody>
      </p:sp>
      <p:sp>
        <p:nvSpPr>
          <p:cNvPr id="14" name="矩形 13"/>
          <p:cNvSpPr/>
          <p:nvPr/>
        </p:nvSpPr>
        <p:spPr>
          <a:xfrm>
            <a:off x="2350770" y="3014663"/>
            <a:ext cx="819150" cy="829945"/>
          </a:xfrm>
          <a:prstGeom prst="rect">
            <a:avLst/>
          </a:prstGeom>
        </p:spPr>
        <p:txBody>
          <a:bodyPr wrap="square">
            <a:spAutoFit/>
          </a:bodyPr>
          <a:lstStyle/>
          <a:p>
            <a:pPr algn="dist"/>
            <a:r>
              <a:rPr lang="zh-CN" altLang="en-US" sz="4800" b="1" dirty="0" smtClean="0">
                <a:solidFill>
                  <a:schemeClr val="bg1"/>
                </a:solidFill>
                <a:latin typeface="微软雅黑" panose="020B0503020204020204" charset="-122"/>
                <a:ea typeface="微软雅黑" panose="020B0503020204020204" charset="-122"/>
              </a:rPr>
              <a:t>三</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矩形 28"/>
          <p:cNvSpPr/>
          <p:nvPr/>
        </p:nvSpPr>
        <p:spPr>
          <a:xfrm>
            <a:off x="0" y="-141"/>
            <a:ext cx="12189600" cy="6658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0" y="124323"/>
            <a:ext cx="351904" cy="4169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71170" y="124460"/>
            <a:ext cx="11718925" cy="4171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389206" y="981522"/>
            <a:ext cx="11412000" cy="4001071"/>
          </a:xfrm>
          <a:prstGeom prst="rect">
            <a:avLst/>
          </a:prstGeom>
        </p:spPr>
        <p:txBody>
          <a:bodyPr wrap="square" lIns="121898" tIns="60948" rIns="121898" bIns="60948">
            <a:spAutoFit/>
          </a:bodyPr>
          <a:lstStyle/>
          <a:p>
            <a:pPr algn="just">
              <a:lnSpc>
                <a:spcPct val="150000"/>
              </a:lnSpc>
              <a:spcAft>
                <a:spcPts val="0"/>
              </a:spcAft>
              <a:tabLst>
                <a:tab pos="2340610" algn="l"/>
              </a:tabLst>
            </a:pPr>
            <a:r>
              <a:rPr lang="zh-CN" altLang="zh-CN" sz="2800" b="1" dirty="0">
                <a:latin typeface="Times New Roman" panose="02020603050405020304" pitchFamily="18" charset="0"/>
                <a:ea typeface="方正中等线简体" panose="03000509000000000000" pitchFamily="65" charset="-122"/>
                <a:cs typeface="Times New Roman" panose="02020603050405020304" pitchFamily="18" charset="0"/>
              </a:rPr>
              <a:t>考点一　对单位制的理解</a:t>
            </a:r>
            <a:endParaRPr lang="zh-CN" altLang="zh-CN" sz="2800" b="1"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34061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(2024·</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常州市高一期末</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下列力学单位中</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属于基本单位的是</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34061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力的单位牛顿</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(N)</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34061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时间的单位秒</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(s)</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34061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速度的单位米每秒</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(m/s)</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34061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D</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加速度的单位米每二次方秒</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(m/s</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2" name="圆角矩形 21">
            <a:hlinkClick r:id="rId2" action="ppaction://hlinksldjump"/>
          </p:cNvPr>
          <p:cNvSpPr/>
          <p:nvPr/>
        </p:nvSpPr>
        <p:spPr>
          <a:xfrm>
            <a:off x="2285535"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1</a:t>
            </a:r>
            <a:endParaRPr kumimoji="1" lang="zh-CN" altLang="en-US" sz="1600" dirty="0">
              <a:solidFill>
                <a:schemeClr val="bg1"/>
              </a:solidFill>
            </a:endParaRPr>
          </a:p>
        </p:txBody>
      </p:sp>
      <p:sp>
        <p:nvSpPr>
          <p:cNvPr id="23" name="圆角矩形 22">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cxnSp>
        <p:nvCxnSpPr>
          <p:cNvPr id="42" name="直接连接符 41"/>
          <p:cNvCxnSpPr/>
          <p:nvPr/>
        </p:nvCxnSpPr>
        <p:spPr>
          <a:xfrm>
            <a:off x="2448550" y="332656"/>
            <a:ext cx="9741050" cy="283"/>
          </a:xfrm>
          <a:prstGeom prst="line">
            <a:avLst/>
          </a:prstGeom>
          <a:ln w="3175">
            <a:solidFill>
              <a:schemeClr val="bg1"/>
            </a:solidFill>
          </a:ln>
        </p:spPr>
        <p:style>
          <a:lnRef idx="1">
            <a:schemeClr val="accent6"/>
          </a:lnRef>
          <a:fillRef idx="0">
            <a:schemeClr val="accent6"/>
          </a:fillRef>
          <a:effectRef idx="0">
            <a:schemeClr val="accent6"/>
          </a:effectRef>
          <a:fontRef idx="minor">
            <a:schemeClr val="tx1"/>
          </a:fontRef>
        </p:style>
      </p:cxnSp>
      <p:sp>
        <p:nvSpPr>
          <p:cNvPr id="41" name="矩形 40"/>
          <p:cNvSpPr/>
          <p:nvPr/>
        </p:nvSpPr>
        <p:spPr>
          <a:xfrm>
            <a:off x="411098" y="58001"/>
            <a:ext cx="1911748" cy="492443"/>
          </a:xfrm>
          <a:prstGeom prst="rect">
            <a:avLst/>
          </a:prstGeom>
        </p:spPr>
        <p:txBody>
          <a:bodyPr wrap="square">
            <a:spAutoFit/>
          </a:bodyPr>
          <a:lstStyle/>
          <a:p>
            <a:pPr algn="ctr"/>
            <a:r>
              <a:rPr lang="zh-CN" altLang="en-US" sz="2600" kern="0" dirty="0" smtClean="0">
                <a:solidFill>
                  <a:schemeClr val="bg1"/>
                </a:solidFill>
                <a:latin typeface="黑体" panose="02010609060101010101" charset="-122"/>
                <a:ea typeface="黑体" panose="02010609060101010101" charset="-122"/>
              </a:rPr>
              <a:t>基础对点练</a:t>
            </a:r>
            <a:endParaRPr lang="zh-CN" altLang="en-US" sz="2600" dirty="0">
              <a:solidFill>
                <a:schemeClr val="bg1"/>
              </a:solidFill>
              <a:latin typeface="黑体" panose="02010609060101010101" charset="-122"/>
              <a:ea typeface="黑体" panose="02010609060101010101" charset="-122"/>
            </a:endParaRPr>
          </a:p>
        </p:txBody>
      </p:sp>
      <p:sp>
        <p:nvSpPr>
          <p:cNvPr id="26" name="TextBox 14"/>
          <p:cNvSpPr txBox="1"/>
          <p:nvPr/>
        </p:nvSpPr>
        <p:spPr>
          <a:xfrm>
            <a:off x="262177" y="2932996"/>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圆角矩形 21">
            <a:hlinkClick r:id="rId2" action="ppaction://hlinksldjump"/>
          </p:cNvPr>
          <p:cNvSpPr/>
          <p:nvPr/>
        </p:nvSpPr>
        <p:spPr>
          <a:xfrm>
            <a:off x="2285535"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1</a:t>
            </a:r>
            <a:endParaRPr kumimoji="1" lang="zh-CN" altLang="en-US" sz="1600" dirty="0">
              <a:solidFill>
                <a:schemeClr val="bg1"/>
              </a:solidFill>
            </a:endParaRPr>
          </a:p>
        </p:txBody>
      </p:sp>
      <p:sp>
        <p:nvSpPr>
          <p:cNvPr id="23" name="圆角矩形 22">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1" name="圆角矩形 30">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矩形 20"/>
          <p:cNvSpPr/>
          <p:nvPr/>
        </p:nvSpPr>
        <p:spPr>
          <a:xfrm>
            <a:off x="641081" y="1460177"/>
            <a:ext cx="10908251" cy="3323987"/>
          </a:xfrm>
          <a:prstGeom prst="rect">
            <a:avLst/>
          </a:prstGeom>
        </p:spPr>
        <p:txBody>
          <a:bodyPr wrap="square">
            <a:spAutoFit/>
          </a:bodyPr>
          <a:lstStyle/>
          <a:p>
            <a:pPr algn="just">
              <a:lnSpc>
                <a:spcPct val="150000"/>
              </a:lnSpc>
              <a:spcAft>
                <a:spcPts val="0"/>
              </a:spcAft>
              <a:tabLst>
                <a:tab pos="2340610" algn="l"/>
              </a:tabLst>
            </a:pP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力的单位是牛顿</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由牛顿第二定律</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可得</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N=1</a:t>
            </a:r>
            <a:r>
              <a:rPr lang="en-US" altLang="zh-CN" sz="2800" dirty="0">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kg·m</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/s</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所以</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牛顿是导出单位</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不是基本单位</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故</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错误</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p>
          <a:p>
            <a:pPr algn="just">
              <a:lnSpc>
                <a:spcPct val="150000"/>
              </a:lnSpc>
              <a:spcAft>
                <a:spcPts val="0"/>
              </a:spcAft>
              <a:tabLst>
                <a:tab pos="2340610" algn="l"/>
              </a:tabLst>
            </a:pPr>
            <a:r>
              <a:rPr lang="zh-CN" altLang="zh-CN" sz="2800" dirty="0" smtClean="0">
                <a:latin typeface="Times New Roman" panose="02020603050405020304" pitchFamily="18" charset="0"/>
                <a:ea typeface="方正楷体_GBK" panose="03000509000000000000" pitchFamily="65" charset="-122"/>
                <a:cs typeface="Times New Roman" panose="02020603050405020304" pitchFamily="18" charset="0"/>
              </a:rPr>
              <a:t>在力学</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范围内</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国际单位制中的基本单位有</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米</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秒</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千克</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故</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正确</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p>
          <a:p>
            <a:pPr algn="just">
              <a:lnSpc>
                <a:spcPct val="150000"/>
              </a:lnSpc>
              <a:spcAft>
                <a:spcPts val="0"/>
              </a:spcAft>
              <a:tabLst>
                <a:tab pos="2340610" algn="l"/>
              </a:tabLst>
            </a:pPr>
            <a:r>
              <a:rPr lang="zh-CN" altLang="zh-CN" sz="2800" dirty="0" smtClean="0">
                <a:latin typeface="Times New Roman" panose="02020603050405020304" pitchFamily="18" charset="0"/>
                <a:ea typeface="方正楷体_GBK" panose="03000509000000000000" pitchFamily="65" charset="-122"/>
                <a:cs typeface="Times New Roman" panose="02020603050405020304" pitchFamily="18" charset="0"/>
              </a:rPr>
              <a:t>由</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国际基本单位组成的都是国际单位</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所以米每秒、米每二次方秒都是国际单位</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也是导出单位</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并不是基本单位</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故</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错误。</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7" name="组合 26"/>
          <p:cNvGrpSpPr/>
          <p:nvPr/>
        </p:nvGrpSpPr>
        <p:grpSpPr>
          <a:xfrm>
            <a:off x="471041" y="1113919"/>
            <a:ext cx="11248331" cy="3684027"/>
            <a:chOff x="471835" y="934424"/>
            <a:chExt cx="11248331" cy="3684027"/>
          </a:xfrm>
        </p:grpSpPr>
        <p:sp>
          <p:nvSpPr>
            <p:cNvPr id="28" name="圆角矩形 27"/>
            <p:cNvSpPr/>
            <p:nvPr/>
          </p:nvSpPr>
          <p:spPr>
            <a:xfrm>
              <a:off x="471835" y="1094415"/>
              <a:ext cx="11248331" cy="3524036"/>
            </a:xfrm>
            <a:prstGeom prst="roundRect">
              <a:avLst>
                <a:gd name="adj" fmla="val 328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0" name="图片 29"/>
            <p:cNvPicPr>
              <a:picLocks noChangeAspect="1"/>
            </p:cNvPicPr>
            <p:nvPr/>
          </p:nvPicPr>
          <p:blipFill>
            <a:blip r:embed="rId11"/>
            <a:stretch>
              <a:fillRect/>
            </a:stretch>
          </p:blipFill>
          <p:spPr>
            <a:xfrm>
              <a:off x="850294" y="934424"/>
              <a:ext cx="695238" cy="314286"/>
            </a:xfrm>
            <a:prstGeom prst="rect">
              <a:avLst/>
            </a:prstGeom>
          </p:spPr>
        </p:pic>
        <p:sp>
          <p:nvSpPr>
            <p:cNvPr id="39" name="文本框 38"/>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Tree>
    <p:extLst>
      <p:ext uri="{BB962C8B-B14F-4D97-AF65-F5344CB8AC3E}">
        <p14:creationId xmlns:p14="http://schemas.microsoft.com/office/powerpoint/2010/main" val="207997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nodeType="withEffect">
                                  <p:stCondLst>
                                    <p:cond delay="0"/>
                                  </p:stCondLst>
                                  <p:childTnLst>
                                    <p:set>
                                      <p:cBhvr>
                                        <p:cTn id="9" dur="1" fill="hold">
                                          <p:stCondLst>
                                            <p:cond delay="0"/>
                                          </p:stCondLst>
                                        </p:cTn>
                                        <p:tgtEl>
                                          <p:spTgt spid="21">
                                            <p:txEl>
                                              <p:pRg st="0" end="0"/>
                                            </p:txEl>
                                          </p:spTgt>
                                        </p:tgtEl>
                                        <p:attrNameLst>
                                          <p:attrName>style.visibility</p:attrName>
                                        </p:attrNameLst>
                                      </p:cBhvr>
                                      <p:to>
                                        <p:strVal val="visible"/>
                                      </p:to>
                                    </p:set>
                                    <p:animEffect transition="in" filter="blinds(horizontal)">
                                      <p:cBhvr>
                                        <p:cTn id="10" dur="500"/>
                                        <p:tgtEl>
                                          <p:spTgt spid="21">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animEffect transition="in" filter="blinds(horizontal)">
                                      <p:cBhvr>
                                        <p:cTn id="13" dur="500"/>
                                        <p:tgtEl>
                                          <p:spTgt spid="21">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1">
                                            <p:txEl>
                                              <p:pRg st="2" end="2"/>
                                            </p:txEl>
                                          </p:spTgt>
                                        </p:tgtEl>
                                        <p:attrNameLst>
                                          <p:attrName>style.visibility</p:attrName>
                                        </p:attrNameLst>
                                      </p:cBhvr>
                                      <p:to>
                                        <p:strVal val="visible"/>
                                      </p:to>
                                    </p:set>
                                    <p:animEffect transition="in" filter="blinds(horizontal)">
                                      <p:cBhvr>
                                        <p:cTn id="16"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1155174"/>
            <a:ext cx="11412000" cy="3285619"/>
          </a:xfrm>
          <a:prstGeom prst="rect">
            <a:avLst/>
          </a:prstGeom>
        </p:spPr>
        <p:txBody>
          <a:bodyPr wrap="square" lIns="121898" tIns="60948" rIns="121898" bIns="60948">
            <a:spAutoFit/>
          </a:bodyPr>
          <a:lstStyle/>
          <a:p>
            <a:pPr algn="just">
              <a:lnSpc>
                <a:spcPct val="150000"/>
              </a:lnSpc>
              <a:spcAft>
                <a:spcPts val="0"/>
              </a:spcAft>
              <a:tabLst>
                <a:tab pos="234061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(2023·</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普宁市高一期末</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关于力学单位制</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下列说法正确的是</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34061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厘米、米</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秒、牛顿都是导出单位</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34061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千克、米、秒都是基本单位</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34061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在国际单位制中</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长度的基本单位可以是米</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也可以是厘米</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34061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牛顿第二定律的表达式</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在任何单位制中都成立</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7" name="圆角矩形 16">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圆角矩形 17">
            <a:hlinkClick r:id="rId3" action="ppaction://hlinksldjump"/>
          </p:cNvPr>
          <p:cNvSpPr/>
          <p:nvPr/>
        </p:nvSpPr>
        <p:spPr>
          <a:xfrm>
            <a:off x="2680387"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2</a:t>
            </a:r>
            <a:endParaRPr kumimoji="1" lang="zh-CN" altLang="en-US" sz="1600" dirty="0">
              <a:solidFill>
                <a:schemeClr val="bg1"/>
              </a:solidFill>
            </a:endParaRPr>
          </a:p>
        </p:txBody>
      </p:sp>
      <p:sp>
        <p:nvSpPr>
          <p:cNvPr id="19" name="圆角矩形 18">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TextBox 14"/>
          <p:cNvSpPr txBox="1"/>
          <p:nvPr/>
        </p:nvSpPr>
        <p:spPr>
          <a:xfrm>
            <a:off x="262558" y="2457770"/>
            <a:ext cx="738003"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圆角矩形 16">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圆角矩形 17">
            <a:hlinkClick r:id="rId3" action="ppaction://hlinksldjump"/>
          </p:cNvPr>
          <p:cNvSpPr/>
          <p:nvPr/>
        </p:nvSpPr>
        <p:spPr>
          <a:xfrm>
            <a:off x="2680387"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2</a:t>
            </a:r>
            <a:endParaRPr kumimoji="1" lang="zh-CN" altLang="en-US" sz="1600" dirty="0">
              <a:solidFill>
                <a:schemeClr val="bg1"/>
              </a:solidFill>
            </a:endParaRPr>
          </a:p>
        </p:txBody>
      </p:sp>
      <p:sp>
        <p:nvSpPr>
          <p:cNvPr id="19" name="圆角矩形 18">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6" name="圆角矩形 25">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27" name="组合 26"/>
          <p:cNvGrpSpPr/>
          <p:nvPr/>
        </p:nvGrpSpPr>
        <p:grpSpPr>
          <a:xfrm>
            <a:off x="471041" y="909514"/>
            <a:ext cx="11248331" cy="3168352"/>
            <a:chOff x="471835" y="934424"/>
            <a:chExt cx="11248331" cy="3168352"/>
          </a:xfrm>
        </p:grpSpPr>
        <p:sp>
          <p:nvSpPr>
            <p:cNvPr id="28" name="圆角矩形 27"/>
            <p:cNvSpPr/>
            <p:nvPr/>
          </p:nvSpPr>
          <p:spPr>
            <a:xfrm>
              <a:off x="471835" y="1094414"/>
              <a:ext cx="11248331" cy="3008362"/>
            </a:xfrm>
            <a:prstGeom prst="roundRect">
              <a:avLst>
                <a:gd name="adj" fmla="val 211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9" name="图片 28"/>
            <p:cNvPicPr>
              <a:picLocks noChangeAspect="1"/>
            </p:cNvPicPr>
            <p:nvPr/>
          </p:nvPicPr>
          <p:blipFill>
            <a:blip r:embed="rId11"/>
            <a:stretch>
              <a:fillRect/>
            </a:stretch>
          </p:blipFill>
          <p:spPr>
            <a:xfrm>
              <a:off x="850294" y="934424"/>
              <a:ext cx="695238" cy="314286"/>
            </a:xfrm>
            <a:prstGeom prst="rect">
              <a:avLst/>
            </a:prstGeom>
          </p:spPr>
        </p:pic>
        <p:sp>
          <p:nvSpPr>
            <p:cNvPr id="30" name="文本框 29"/>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1" name="矩形 30"/>
          <p:cNvSpPr/>
          <p:nvPr/>
        </p:nvSpPr>
        <p:spPr>
          <a:xfrm>
            <a:off x="668173" y="1264941"/>
            <a:ext cx="10854067" cy="2677656"/>
          </a:xfrm>
          <a:prstGeom prst="rect">
            <a:avLst/>
          </a:prstGeom>
        </p:spPr>
        <p:txBody>
          <a:bodyPr wrap="square">
            <a:spAutoFit/>
          </a:bodyPr>
          <a:lstStyle/>
          <a:p>
            <a:pPr algn="just">
              <a:lnSpc>
                <a:spcPct val="150000"/>
              </a:lnSpc>
              <a:spcAft>
                <a:spcPts val="0"/>
              </a:spcAft>
              <a:tabLst>
                <a:tab pos="2340610" algn="l"/>
              </a:tabLst>
            </a:pP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米</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秒、牛顿是导出单位</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厘米不是导出单位</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故</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项错误</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p>
          <a:p>
            <a:pPr algn="just">
              <a:lnSpc>
                <a:spcPct val="150000"/>
              </a:lnSpc>
              <a:spcAft>
                <a:spcPts val="0"/>
              </a:spcAft>
              <a:tabLst>
                <a:tab pos="2340610" algn="l"/>
              </a:tabLst>
            </a:pPr>
            <a:r>
              <a:rPr lang="zh-CN" altLang="zh-CN" sz="2800" dirty="0" smtClean="0">
                <a:latin typeface="Times New Roman" panose="02020603050405020304" pitchFamily="18" charset="0"/>
                <a:ea typeface="方正楷体_GBK" panose="03000509000000000000" pitchFamily="65" charset="-122"/>
                <a:cs typeface="Times New Roman" panose="02020603050405020304" pitchFamily="18" charset="0"/>
              </a:rPr>
              <a:t>千克</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、米、秒都是基本单位</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故</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项正确</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p>
          <a:p>
            <a:pPr algn="just">
              <a:lnSpc>
                <a:spcPct val="150000"/>
              </a:lnSpc>
              <a:spcAft>
                <a:spcPts val="0"/>
              </a:spcAft>
              <a:tabLst>
                <a:tab pos="2340610" algn="l"/>
              </a:tabLst>
            </a:pPr>
            <a:r>
              <a:rPr lang="zh-CN" altLang="zh-CN" sz="2800" dirty="0" smtClean="0">
                <a:latin typeface="Times New Roman" panose="02020603050405020304" pitchFamily="18" charset="0"/>
                <a:ea typeface="方正楷体_GBK" panose="03000509000000000000" pitchFamily="65" charset="-122"/>
                <a:cs typeface="Times New Roman" panose="02020603050405020304" pitchFamily="18" charset="0"/>
              </a:rPr>
              <a:t>在</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国际单位制中</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长度的基本单位是米</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故</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项错误</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p>
          <a:p>
            <a:pPr algn="just">
              <a:lnSpc>
                <a:spcPct val="150000"/>
              </a:lnSpc>
              <a:spcAft>
                <a:spcPts val="0"/>
              </a:spcAft>
              <a:tabLst>
                <a:tab pos="2340610" algn="l"/>
              </a:tabLst>
            </a:pPr>
            <a:r>
              <a:rPr lang="zh-CN" altLang="zh-CN" sz="2800" dirty="0" smtClean="0">
                <a:latin typeface="Times New Roman" panose="02020603050405020304" pitchFamily="18" charset="0"/>
                <a:ea typeface="方正楷体_GBK" panose="03000509000000000000" pitchFamily="65" charset="-122"/>
                <a:cs typeface="Times New Roman" panose="02020603050405020304" pitchFamily="18" charset="0"/>
              </a:rPr>
              <a:t>牛顿第二定律</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的表达式</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在有些单位制中不成立</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故</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项错误。</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8968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nodeType="withEffect">
                                  <p:stCondLst>
                                    <p:cond delay="0"/>
                                  </p:stCondLst>
                                  <p:childTnLst>
                                    <p:set>
                                      <p:cBhvr>
                                        <p:cTn id="9" dur="1" fill="hold">
                                          <p:stCondLst>
                                            <p:cond delay="0"/>
                                          </p:stCondLst>
                                        </p:cTn>
                                        <p:tgtEl>
                                          <p:spTgt spid="31">
                                            <p:txEl>
                                              <p:pRg st="0" end="0"/>
                                            </p:txEl>
                                          </p:spTgt>
                                        </p:tgtEl>
                                        <p:attrNameLst>
                                          <p:attrName>style.visibility</p:attrName>
                                        </p:attrNameLst>
                                      </p:cBhvr>
                                      <p:to>
                                        <p:strVal val="visible"/>
                                      </p:to>
                                    </p:set>
                                    <p:animEffect transition="in" filter="blinds(horizontal)">
                                      <p:cBhvr>
                                        <p:cTn id="10" dur="500"/>
                                        <p:tgtEl>
                                          <p:spTgt spid="31">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1">
                                            <p:txEl>
                                              <p:pRg st="1" end="1"/>
                                            </p:txEl>
                                          </p:spTgt>
                                        </p:tgtEl>
                                        <p:attrNameLst>
                                          <p:attrName>style.visibility</p:attrName>
                                        </p:attrNameLst>
                                      </p:cBhvr>
                                      <p:to>
                                        <p:strVal val="visible"/>
                                      </p:to>
                                    </p:set>
                                    <p:animEffect transition="in" filter="blinds(horizontal)">
                                      <p:cBhvr>
                                        <p:cTn id="13" dur="500"/>
                                        <p:tgtEl>
                                          <p:spTgt spid="31">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1">
                                            <p:txEl>
                                              <p:pRg st="2" end="2"/>
                                            </p:txEl>
                                          </p:spTgt>
                                        </p:tgtEl>
                                        <p:attrNameLst>
                                          <p:attrName>style.visibility</p:attrName>
                                        </p:attrNameLst>
                                      </p:cBhvr>
                                      <p:to>
                                        <p:strVal val="visible"/>
                                      </p:to>
                                    </p:set>
                                    <p:animEffect transition="in" filter="blinds(horizontal)">
                                      <p:cBhvr>
                                        <p:cTn id="16" dur="500"/>
                                        <p:tgtEl>
                                          <p:spTgt spid="31">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1">
                                            <p:txEl>
                                              <p:pRg st="3" end="3"/>
                                            </p:txEl>
                                          </p:spTgt>
                                        </p:tgtEl>
                                        <p:attrNameLst>
                                          <p:attrName>style.visibility</p:attrName>
                                        </p:attrNameLst>
                                      </p:cBhvr>
                                      <p:to>
                                        <p:strVal val="visible"/>
                                      </p:to>
                                    </p:set>
                                    <p:animEffect transition="in" filter="blinds(horizontal)">
                                      <p:cBhvr>
                                        <p:cTn id="19" dur="500"/>
                                        <p:tgtEl>
                                          <p:spTgt spid="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矩形 14"/>
          <p:cNvSpPr/>
          <p:nvPr/>
        </p:nvSpPr>
        <p:spPr>
          <a:xfrm>
            <a:off x="389206" y="189434"/>
            <a:ext cx="11412000" cy="4001071"/>
          </a:xfrm>
          <a:prstGeom prst="rect">
            <a:avLst/>
          </a:prstGeom>
        </p:spPr>
        <p:txBody>
          <a:bodyPr wrap="square" lIns="121898" tIns="60948" rIns="121898" bIns="60948">
            <a:spAutoFit/>
          </a:bodyPr>
          <a:lstStyle/>
          <a:p>
            <a:pPr algn="just">
              <a:lnSpc>
                <a:spcPct val="150000"/>
              </a:lnSpc>
              <a:spcAft>
                <a:spcPts val="0"/>
              </a:spcAft>
              <a:tabLst>
                <a:tab pos="234061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(2024·</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深圳市高一期末</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国际单位制包含</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7</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个基本单位。其中力学基本单位有三个</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长度单位</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米</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、质量单位</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千克</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(kg)</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和时间单位</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秒</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(s)</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。力的单位牛顿</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(N)</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可以通过国际基本单位表示。下列基本单位的组合能够表示力的单位牛顿</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(N)</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的是</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34061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kg·m</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/s</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err="1" smtClean="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i="1" dirty="0" err="1"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smtClean="0">
                <a:latin typeface="Times New Roman" panose="02020603050405020304" pitchFamily="18" charset="0"/>
                <a:ea typeface="方正中等线简体" panose="03000509000000000000" pitchFamily="65" charset="-122"/>
                <a:cs typeface="Times New Roman" panose="02020603050405020304" pitchFamily="18" charset="0"/>
              </a:rPr>
              <a:t>kg·m</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/s</a:t>
            </a:r>
            <a:r>
              <a:rPr lang="en-US" altLang="zh-CN" sz="2800" baseline="30000" dirty="0" smtClean="0">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altLang="zh-CN" sz="28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340610" algn="l"/>
              </a:tabLst>
            </a:pP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kg·m</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/s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err="1" smtClean="0">
                <a:latin typeface="Times New Roman" panose="02020603050405020304" pitchFamily="18" charset="0"/>
                <a:ea typeface="方正中等线简体" panose="03000509000000000000" pitchFamily="65" charset="-122"/>
                <a:cs typeface="Times New Roman" panose="02020603050405020304" pitchFamily="18" charset="0"/>
              </a:rPr>
              <a:t>D</a:t>
            </a:r>
            <a:r>
              <a:rPr lang="en-US" altLang="zh-CN" sz="2800" i="1" dirty="0" err="1"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smtClean="0">
                <a:latin typeface="Times New Roman" panose="02020603050405020304" pitchFamily="18" charset="0"/>
                <a:ea typeface="方正中等线简体" panose="03000509000000000000" pitchFamily="65" charset="-122"/>
                <a:cs typeface="Times New Roman" panose="02020603050405020304" pitchFamily="18" charset="0"/>
              </a:rPr>
              <a:t>g·m</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/s</a:t>
            </a:r>
            <a:r>
              <a:rPr lang="en-US" altLang="zh-CN" sz="2800" baseline="30000" dirty="0" smtClean="0">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7" name="圆角矩形 16">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8" name="圆角矩形 17">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4" action="ppaction://hlinksldjump"/>
          </p:cNvPr>
          <p:cNvSpPr/>
          <p:nvPr/>
        </p:nvSpPr>
        <p:spPr>
          <a:xfrm>
            <a:off x="3075239"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3</a:t>
            </a:r>
            <a:endParaRPr kumimoji="1" lang="zh-CN" altLang="en-US" sz="1600" dirty="0">
              <a:solidFill>
                <a:schemeClr val="bg1"/>
              </a:solidFill>
            </a:endParaRPr>
          </a:p>
        </p:txBody>
      </p:sp>
      <p:sp>
        <p:nvSpPr>
          <p:cNvPr id="20" name="圆角矩形 19">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 name="TextBox 14"/>
          <p:cNvSpPr txBox="1"/>
          <p:nvPr/>
        </p:nvSpPr>
        <p:spPr>
          <a:xfrm>
            <a:off x="3921722" y="2789610"/>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grpSp>
        <p:nvGrpSpPr>
          <p:cNvPr id="14" name="组合 13"/>
          <p:cNvGrpSpPr/>
          <p:nvPr/>
        </p:nvGrpSpPr>
        <p:grpSpPr>
          <a:xfrm>
            <a:off x="471041" y="4293890"/>
            <a:ext cx="11248331" cy="1781150"/>
            <a:chOff x="471835" y="934424"/>
            <a:chExt cx="11248331" cy="1781150"/>
          </a:xfrm>
        </p:grpSpPr>
        <p:sp>
          <p:nvSpPr>
            <p:cNvPr id="16" name="圆角矩形 15"/>
            <p:cNvSpPr/>
            <p:nvPr/>
          </p:nvSpPr>
          <p:spPr>
            <a:xfrm>
              <a:off x="471835" y="1094413"/>
              <a:ext cx="11248331" cy="1621161"/>
            </a:xfrm>
            <a:prstGeom prst="roundRect">
              <a:avLst>
                <a:gd name="adj" fmla="val 434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3" name="图片 22"/>
            <p:cNvPicPr>
              <a:picLocks noChangeAspect="1"/>
            </p:cNvPicPr>
            <p:nvPr/>
          </p:nvPicPr>
          <p:blipFill>
            <a:blip r:embed="rId11"/>
            <a:stretch>
              <a:fillRect/>
            </a:stretch>
          </p:blipFill>
          <p:spPr>
            <a:xfrm>
              <a:off x="850294" y="934424"/>
              <a:ext cx="695238" cy="314286"/>
            </a:xfrm>
            <a:prstGeom prst="rect">
              <a:avLst/>
            </a:prstGeom>
          </p:spPr>
        </p:pic>
        <p:sp>
          <p:nvSpPr>
            <p:cNvPr id="24" name="文本框 23"/>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5" name="矩形 24"/>
          <p:cNvSpPr/>
          <p:nvPr/>
        </p:nvSpPr>
        <p:spPr>
          <a:xfrm>
            <a:off x="703142" y="4634880"/>
            <a:ext cx="10784128" cy="1315873"/>
          </a:xfrm>
          <a:prstGeom prst="rect">
            <a:avLst/>
          </a:prstGeom>
        </p:spPr>
        <p:txBody>
          <a:bodyPr wrap="square">
            <a:spAutoFit/>
          </a:bodyPr>
          <a:lstStyle/>
          <a:p>
            <a:pPr algn="just">
              <a:lnSpc>
                <a:spcPct val="150000"/>
              </a:lnSpc>
              <a:spcAft>
                <a:spcPts val="0"/>
              </a:spcAft>
              <a:tabLst>
                <a:tab pos="2340610" algn="l"/>
              </a:tabLst>
            </a:pP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由</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质量的单位是</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kg,</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加速度的单位是</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m/s</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所以力的单位牛顿</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(N)</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为</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kg·m</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/s</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。故选</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linds(horizontal)">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矩形 14"/>
              <p:cNvSpPr/>
              <p:nvPr/>
            </p:nvSpPr>
            <p:spPr>
              <a:xfrm>
                <a:off x="389206" y="674482"/>
                <a:ext cx="11412000" cy="4915552"/>
              </a:xfrm>
              <a:prstGeom prst="rect">
                <a:avLst/>
              </a:prstGeom>
            </p:spPr>
            <p:txBody>
              <a:bodyPr wrap="square" lIns="121898" tIns="60948" rIns="121898" bIns="60948">
                <a:spAutoFit/>
              </a:bodyPr>
              <a:lstStyle/>
              <a:p>
                <a:pPr algn="just">
                  <a:lnSpc>
                    <a:spcPct val="150000"/>
                  </a:lnSpc>
                  <a:spcAft>
                    <a:spcPts val="0"/>
                  </a:spcAft>
                  <a:tabLst>
                    <a:tab pos="2340610" algn="l"/>
                  </a:tabLst>
                </a:pPr>
                <a:r>
                  <a:rPr lang="zh-CN" altLang="zh-CN" sz="2800" b="1" dirty="0">
                    <a:latin typeface="Times New Roman" panose="02020603050405020304" pitchFamily="18" charset="0"/>
                    <a:ea typeface="方正中等线简体" panose="03000509000000000000" pitchFamily="65" charset="-122"/>
                    <a:cs typeface="Times New Roman" panose="02020603050405020304" pitchFamily="18" charset="0"/>
                  </a:rPr>
                  <a:t>考点二　单位制的应用</a:t>
                </a:r>
                <a:endParaRPr lang="zh-CN" altLang="zh-CN" sz="2800" b="1"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34061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(2024·</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葫芦岛市高一期末</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正、反顶夸克之间的强相互作用势能可写为</a:t>
                </a:r>
                <a:r>
                  <a:rPr lang="en-US" altLang="zh-CN" sz="2800" i="1" dirty="0" err="1" smtClean="0">
                    <a:effectLst/>
                    <a:latin typeface="Times New Roman" panose="02020603050405020304" pitchFamily="18" charset="0"/>
                    <a:ea typeface="方正中等线简体" panose="03000509000000000000" pitchFamily="65" charset="-122"/>
                    <a:cs typeface="Times New Roman" panose="02020603050405020304" pitchFamily="18" charset="0"/>
                  </a:rPr>
                  <a:t>E</a:t>
                </a:r>
                <a:r>
                  <a:rPr lang="en-US" altLang="zh-CN" sz="2800" baseline="-25000" dirty="0" err="1" smtClean="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K</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e>
                          <m:sub>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𝑠</m:t>
                            </m:r>
                          </m:sub>
                        </m:sSub>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𝑟</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式中</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r</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是正、反顶夸克之间的距离</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i="1"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s</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12</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是强相互作用耦合常数</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无单位</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势能的国际单位为焦耳</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(J),</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是与单位制有关的常数</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则在国际单位制中常数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的单位是</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340610" algn="l"/>
                  </a:tabLst>
                </a:pP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J·m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B</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J/m</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340610" algn="l"/>
                  </a:tabLst>
                </a:pP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/J	</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D</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N·m</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15" name="矩形 14"/>
              <p:cNvSpPr>
                <a:spLocks noRot="1" noChangeAspect="1" noMove="1" noResize="1" noEditPoints="1" noAdjustHandles="1" noChangeArrowheads="1" noChangeShapeType="1" noTextEdit="1"/>
              </p:cNvSpPr>
              <p:nvPr/>
            </p:nvSpPr>
            <p:spPr>
              <a:xfrm>
                <a:off x="389206" y="674482"/>
                <a:ext cx="11412000" cy="4915552"/>
              </a:xfrm>
              <a:prstGeom prst="rect">
                <a:avLst/>
              </a:prstGeom>
              <a:blipFill rotWithShape="0">
                <a:blip r:embed="rId2"/>
                <a:stretch>
                  <a:fillRect l="-855" r="-801" b="-620"/>
                </a:stretch>
              </a:blipFill>
            </p:spPr>
            <p:txBody>
              <a:bodyPr/>
              <a:lstStyle/>
              <a:p>
                <a:r>
                  <a:rPr lang="zh-CN" altLang="en-US">
                    <a:noFill/>
                  </a:rPr>
                  <a:t> </a:t>
                </a:r>
              </a:p>
            </p:txBody>
          </p:sp>
        </mc:Fallback>
      </mc:AlternateContent>
      <p:sp>
        <p:nvSpPr>
          <p:cNvPr id="16" name="圆角矩形 1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470091"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4</a:t>
            </a:r>
            <a:endParaRPr kumimoji="1" lang="zh-CN" altLang="en-US" sz="1600" dirty="0">
              <a:solidFill>
                <a:schemeClr val="bg1"/>
              </a:solidFill>
            </a:endParaRPr>
          </a:p>
        </p:txBody>
      </p:sp>
      <p:sp>
        <p:nvSpPr>
          <p:cNvPr id="22" name="圆角矩形 21">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TextBox 14"/>
          <p:cNvSpPr txBox="1"/>
          <p:nvPr/>
        </p:nvSpPr>
        <p:spPr>
          <a:xfrm>
            <a:off x="262558" y="4221882"/>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圆角矩形 1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5" action="ppaction://hlinksldjump"/>
          </p:cNvPr>
          <p:cNvSpPr/>
          <p:nvPr/>
        </p:nvSpPr>
        <p:spPr>
          <a:xfrm>
            <a:off x="3470091"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4</a:t>
            </a:r>
            <a:endParaRPr kumimoji="1" lang="zh-CN" altLang="en-US" sz="1600" dirty="0">
              <a:solidFill>
                <a:schemeClr val="bg1"/>
              </a:solidFill>
            </a:endParaRPr>
          </a:p>
        </p:txBody>
      </p:sp>
      <p:sp>
        <p:nvSpPr>
          <p:cNvPr id="22" name="圆角矩形 21">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20" name="组合 19"/>
          <p:cNvGrpSpPr/>
          <p:nvPr/>
        </p:nvGrpSpPr>
        <p:grpSpPr>
          <a:xfrm>
            <a:off x="471041" y="1485578"/>
            <a:ext cx="11248331" cy="1872208"/>
            <a:chOff x="471835" y="934424"/>
            <a:chExt cx="11248331" cy="1872208"/>
          </a:xfrm>
        </p:grpSpPr>
        <p:sp>
          <p:nvSpPr>
            <p:cNvPr id="26" name="圆角矩形 25"/>
            <p:cNvSpPr/>
            <p:nvPr/>
          </p:nvSpPr>
          <p:spPr>
            <a:xfrm>
              <a:off x="471835" y="1094413"/>
              <a:ext cx="11248331" cy="1712219"/>
            </a:xfrm>
            <a:prstGeom prst="roundRect">
              <a:avLst>
                <a:gd name="adj" fmla="val 489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7" name="图片 26"/>
            <p:cNvPicPr>
              <a:picLocks noChangeAspect="1"/>
            </p:cNvPicPr>
            <p:nvPr/>
          </p:nvPicPr>
          <p:blipFill>
            <a:blip r:embed="rId11"/>
            <a:stretch>
              <a:fillRect/>
            </a:stretch>
          </p:blipFill>
          <p:spPr>
            <a:xfrm>
              <a:off x="850294" y="934424"/>
              <a:ext cx="695238" cy="314286"/>
            </a:xfrm>
            <a:prstGeom prst="rect">
              <a:avLst/>
            </a:prstGeom>
          </p:spPr>
        </p:pic>
        <p:sp>
          <p:nvSpPr>
            <p:cNvPr id="28" name="文本框 27"/>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29" name="矩形 28"/>
              <p:cNvSpPr/>
              <p:nvPr/>
            </p:nvSpPr>
            <p:spPr>
              <a:xfrm>
                <a:off x="703142" y="1808463"/>
                <a:ext cx="10784128" cy="1401153"/>
              </a:xfrm>
              <a:prstGeom prst="rect">
                <a:avLst/>
              </a:prstGeom>
            </p:spPr>
            <p:txBody>
              <a:bodyPr wrap="square">
                <a:spAutoFit/>
              </a:bodyPr>
              <a:lstStyle/>
              <a:p>
                <a:pPr algn="just">
                  <a:lnSpc>
                    <a:spcPct val="120000"/>
                  </a:lnSpc>
                  <a:spcAft>
                    <a:spcPts val="0"/>
                  </a:spcAft>
                  <a:tabLst>
                    <a:tab pos="2340610" algn="l"/>
                  </a:tabLst>
                </a:pP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根据</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E</a:t>
                </a:r>
                <a:r>
                  <a:rPr lang="en-US" altLang="zh-CN" sz="2800" baseline="-25000" dirty="0" err="1">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e>
                          <m:sub>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𝑠</m:t>
                            </m:r>
                          </m:sub>
                        </m:sSub>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𝑟</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可得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𝐸</m:t>
                            </m:r>
                          </m:e>
                          <m:sub>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p</m:t>
                            </m:r>
                          </m:sub>
                        </m:sSub>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𝑟</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e>
                          <m:sub>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𝑠</m:t>
                            </m:r>
                          </m:sub>
                        </m:sSub>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可知在国际单位制中常数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的单位是</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J·m</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。故选</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9" name="矩形 28"/>
              <p:cNvSpPr>
                <a:spLocks noRot="1" noChangeAspect="1" noMove="1" noResize="1" noEditPoints="1" noAdjustHandles="1" noChangeArrowheads="1" noChangeShapeType="1" noTextEdit="1"/>
              </p:cNvSpPr>
              <p:nvPr/>
            </p:nvSpPr>
            <p:spPr>
              <a:xfrm>
                <a:off x="703142" y="1808463"/>
                <a:ext cx="10784128" cy="1401153"/>
              </a:xfrm>
              <a:prstGeom prst="rect">
                <a:avLst/>
              </a:prstGeom>
              <a:blipFill rotWithShape="0">
                <a:blip r:embed="rId12"/>
                <a:stretch>
                  <a:fillRect l="-1131" r="-1187" b="-1087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7178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linds(horizontal)">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文本框 30">
            <a:hlinkClick r:id="rId3" action="ppaction://hlinksldjump"/>
          </p:cNvPr>
          <p:cNvSpPr txBox="1"/>
          <p:nvPr/>
        </p:nvSpPr>
        <p:spPr>
          <a:xfrm>
            <a:off x="2853690" y="2853730"/>
            <a:ext cx="5905812" cy="492443"/>
          </a:xfrm>
          <a:prstGeom prst="rect">
            <a:avLst/>
          </a:prstGeom>
          <a:noFill/>
        </p:spPr>
        <p:txBody>
          <a:bodyPr wrap="square" rtlCol="0">
            <a:spAutoFit/>
          </a:bodyPr>
          <a:lstStyle/>
          <a:p>
            <a:r>
              <a:rPr lang="zh-CN" altLang="zh-CN" sz="2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一、对单位制的理解</a:t>
            </a:r>
          </a:p>
        </p:txBody>
      </p:sp>
      <p:sp>
        <p:nvSpPr>
          <p:cNvPr id="32" name="文本框 31">
            <a:hlinkClick r:id="rId4" action="ppaction://hlinksldjump"/>
          </p:cNvPr>
          <p:cNvSpPr txBox="1"/>
          <p:nvPr/>
        </p:nvSpPr>
        <p:spPr>
          <a:xfrm>
            <a:off x="2853690" y="3654334"/>
            <a:ext cx="6453249" cy="492443"/>
          </a:xfrm>
          <a:prstGeom prst="rect">
            <a:avLst/>
          </a:prstGeom>
          <a:noFill/>
        </p:spPr>
        <p:txBody>
          <a:bodyPr wrap="square" rtlCol="0">
            <a:spAutoFit/>
          </a:bodyPr>
          <a:lstStyle/>
          <a:p>
            <a:r>
              <a:rPr lang="zh-CN" altLang="zh-CN" sz="2600" kern="100"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二、单位制的应用</a:t>
            </a:r>
          </a:p>
        </p:txBody>
      </p:sp>
      <p:sp>
        <p:nvSpPr>
          <p:cNvPr id="34" name="文本框 33">
            <a:hlinkClick r:id="rId5" action="ppaction://hlinksldjump"/>
          </p:cNvPr>
          <p:cNvSpPr txBox="1"/>
          <p:nvPr/>
        </p:nvSpPr>
        <p:spPr>
          <a:xfrm>
            <a:off x="2853690" y="4484379"/>
            <a:ext cx="1944216" cy="461665"/>
          </a:xfrm>
          <a:prstGeom prst="rect">
            <a:avLst/>
          </a:prstGeom>
          <a:noFill/>
          <a:ln>
            <a:noFill/>
          </a:ln>
        </p:spPr>
        <p:txBody>
          <a:bodyPr wrap="square" rtlCol="0">
            <a:spAutoFit/>
          </a:bodyPr>
          <a:lstStyle/>
          <a:p>
            <a:pPr defTabSz="914400">
              <a:spcBef>
                <a:spcPct val="0"/>
              </a:spcBef>
            </a:pPr>
            <a:r>
              <a:rPr lang="zh-CN" altLang="zh-CN" b="1" dirty="0">
                <a:solidFill>
                  <a:srgbClr val="4F81BD">
                    <a:lumMod val="50000"/>
                  </a:srgbClr>
                </a:solidFill>
                <a:latin typeface="微软雅黑" panose="020B0503020204020204" charset="-122"/>
                <a:ea typeface="微软雅黑" panose="020B0503020204020204" charset="-122"/>
              </a:rPr>
              <a:t>课时对点练</a:t>
            </a:r>
          </a:p>
        </p:txBody>
      </p:sp>
      <p:pic>
        <p:nvPicPr>
          <p:cNvPr id="9" name="图片 8"/>
          <p:cNvPicPr preferRelativeResize="0">
            <a:picLocks/>
          </p:cNvPicPr>
          <p:nvPr/>
        </p:nvPicPr>
        <p:blipFill rotWithShape="1">
          <a:blip r:embed="rId6">
            <a:extLst>
              <a:ext uri="{28A0092B-C50C-407E-A947-70E740481C1C}">
                <a14:useLocalDpi xmlns:a14="http://schemas.microsoft.com/office/drawing/2010/main" val="0"/>
              </a:ext>
            </a:extLst>
          </a:blip>
          <a:srcRect t="37400" b="32151"/>
          <a:stretch/>
        </p:blipFill>
        <p:spPr>
          <a:xfrm>
            <a:off x="2254" y="0"/>
            <a:ext cx="12185904" cy="1800000"/>
          </a:xfrm>
          <a:prstGeom prst="rect">
            <a:avLst/>
          </a:prstGeom>
        </p:spPr>
      </p:pic>
      <p:sp>
        <p:nvSpPr>
          <p:cNvPr id="11" name="圆角矩形 10"/>
          <p:cNvSpPr/>
          <p:nvPr/>
        </p:nvSpPr>
        <p:spPr>
          <a:xfrm>
            <a:off x="0" y="0"/>
            <a:ext cx="12190095" cy="1800000"/>
          </a:xfrm>
          <a:prstGeom prst="roundRect">
            <a:avLst>
              <a:gd name="adj" fmla="val 0"/>
            </a:avLst>
          </a:prstGeom>
          <a:solidFill>
            <a:schemeClr val="tx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prstClr val="white">
                    <a:lumMod val="85000"/>
                  </a:prstClr>
                </a:solidFill>
              </a:rPr>
              <a:t>  </a:t>
            </a:r>
            <a:endParaRPr lang="en-US" altLang="zh-CN" sz="2000" dirty="0">
              <a:solidFill>
                <a:prstClr val="white">
                  <a:lumMod val="85000"/>
                </a:prstClr>
              </a:solidFill>
            </a:endParaRPr>
          </a:p>
          <a:p>
            <a:r>
              <a:rPr lang="zh-CN" altLang="en-US" sz="2000" dirty="0">
                <a:solidFill>
                  <a:prstClr val="white">
                    <a:lumMod val="85000"/>
                  </a:prstClr>
                </a:solidFill>
              </a:rPr>
              <a:t>  </a:t>
            </a:r>
          </a:p>
        </p:txBody>
      </p:sp>
      <p:sp>
        <p:nvSpPr>
          <p:cNvPr id="13" name="圆角矩形 12"/>
          <p:cNvSpPr/>
          <p:nvPr/>
        </p:nvSpPr>
        <p:spPr>
          <a:xfrm>
            <a:off x="658495" y="0"/>
            <a:ext cx="1891030" cy="4944754"/>
          </a:xfrm>
          <a:prstGeom prst="roundRect">
            <a:avLst>
              <a:gd name="adj" fmla="val 0"/>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prstClr val="white">
                    <a:lumMod val="85000"/>
                  </a:prstClr>
                </a:solidFill>
              </a:rPr>
              <a:t>  </a:t>
            </a:r>
            <a:endParaRPr lang="en-US" altLang="zh-CN" sz="2000" dirty="0">
              <a:solidFill>
                <a:prstClr val="white">
                  <a:lumMod val="85000"/>
                </a:prstClr>
              </a:solidFill>
            </a:endParaRPr>
          </a:p>
          <a:p>
            <a:r>
              <a:rPr lang="zh-CN" altLang="en-US" sz="2000" dirty="0">
                <a:solidFill>
                  <a:prstClr val="white">
                    <a:lumMod val="85000"/>
                  </a:prstClr>
                </a:solidFill>
              </a:rPr>
              <a:t>  </a:t>
            </a:r>
          </a:p>
        </p:txBody>
      </p:sp>
      <p:sp>
        <p:nvSpPr>
          <p:cNvPr id="15" name="文本框 14"/>
          <p:cNvSpPr txBox="1"/>
          <p:nvPr/>
        </p:nvSpPr>
        <p:spPr>
          <a:xfrm flipH="1">
            <a:off x="1270635" y="2637706"/>
            <a:ext cx="702310" cy="1568450"/>
          </a:xfrm>
          <a:prstGeom prst="rect">
            <a:avLst/>
          </a:prstGeom>
          <a:noFill/>
          <a:effectLst/>
        </p:spPr>
        <p:txBody>
          <a:bodyPr wrap="square" rtlCol="0">
            <a:spAutoFit/>
          </a:bodyPr>
          <a:lstStyle/>
          <a:p>
            <a:pPr algn="ctr" defTabSz="914400">
              <a:defRPr/>
            </a:pPr>
            <a:r>
              <a:rPr lang="zh-CN" altLang="zh-CN" b="1" dirty="0">
                <a:solidFill>
                  <a:prstClr val="white"/>
                </a:solidFill>
                <a:cs typeface="+mn-ea"/>
              </a:rPr>
              <a:t>内容</a:t>
            </a:r>
            <a:r>
              <a:rPr lang="zh-CN" altLang="zh-CN" b="1" dirty="0" smtClean="0">
                <a:solidFill>
                  <a:prstClr val="white"/>
                </a:solidFill>
                <a:cs typeface="+mn-ea"/>
              </a:rPr>
              <a:t>索引</a:t>
            </a:r>
            <a:endParaRPr lang="zh-CN" altLang="en-US" b="1" dirty="0">
              <a:solidFill>
                <a:prstClr val="white"/>
              </a:solidFill>
              <a:cs typeface="+mn-ea"/>
            </a:endParaRPr>
          </a:p>
        </p:txBody>
      </p:sp>
    </p:spTree>
    <p:extLst>
      <p:ext uri="{BB962C8B-B14F-4D97-AF65-F5344CB8AC3E}">
        <p14:creationId xmlns:p14="http://schemas.microsoft.com/office/powerpoint/2010/main" val="177680806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矩形 14"/>
              <p:cNvSpPr/>
              <p:nvPr/>
            </p:nvSpPr>
            <p:spPr>
              <a:xfrm>
                <a:off x="332146" y="549474"/>
                <a:ext cx="11526120" cy="5039882"/>
              </a:xfrm>
              <a:prstGeom prst="rect">
                <a:avLst/>
              </a:prstGeom>
            </p:spPr>
            <p:txBody>
              <a:bodyPr wrap="square" lIns="121898" tIns="60948" rIns="121898" bIns="60948">
                <a:spAutoFit/>
              </a:bodyPr>
              <a:lstStyle/>
              <a:p>
                <a:pPr algn="just">
                  <a:lnSpc>
                    <a:spcPct val="150000"/>
                  </a:lnSpc>
                  <a:spcAft>
                    <a:spcPts val="0"/>
                  </a:spcAft>
                  <a:tabLst>
                    <a:tab pos="234061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5</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在研究匀变速直线运动的实验中</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取计数时间间隔为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 s,</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测得相</a:t>
                </a:r>
                <a:r>
                  <a:rPr lang="zh-CN" altLang="zh-CN" sz="2800" spc="-50" dirty="0">
                    <a:effectLst/>
                    <a:latin typeface="Times New Roman" panose="02020603050405020304" pitchFamily="18" charset="0"/>
                    <a:ea typeface="方正中等线简体" panose="03000509000000000000" pitchFamily="65" charset="-122"/>
                    <a:cs typeface="Times New Roman" panose="02020603050405020304" pitchFamily="18" charset="0"/>
                  </a:rPr>
                  <a:t>邻相等时间间隔的位移差的平均值</a:t>
                </a:r>
                <a:r>
                  <a:rPr lang="en-US" altLang="zh-CN" sz="2800" spc="-50" dirty="0" err="1">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i="1" spc="-50" dirty="0" err="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spc="-5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spc="-5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spc="-50" dirty="0">
                    <a:effectLst/>
                    <a:latin typeface="Times New Roman" panose="02020603050405020304" pitchFamily="18" charset="0"/>
                    <a:ea typeface="方正中等线简体" panose="03000509000000000000" pitchFamily="65" charset="-122"/>
                    <a:cs typeface="Times New Roman" panose="02020603050405020304" pitchFamily="18" charset="0"/>
                  </a:rPr>
                  <a:t>2 cm,</a:t>
                </a:r>
                <a:r>
                  <a:rPr lang="zh-CN" altLang="zh-CN" sz="2800" spc="-50" dirty="0">
                    <a:effectLst/>
                    <a:latin typeface="Times New Roman" panose="02020603050405020304" pitchFamily="18" charset="0"/>
                    <a:ea typeface="方正中等线简体" panose="03000509000000000000" pitchFamily="65" charset="-122"/>
                    <a:cs typeface="Times New Roman" panose="02020603050405020304" pitchFamily="18" charset="0"/>
                  </a:rPr>
                  <a:t>若还测出小车的质量为</a:t>
                </a:r>
                <a:r>
                  <a:rPr lang="en-US" altLang="zh-CN" sz="2800" spc="-50" dirty="0">
                    <a:effectLst/>
                    <a:latin typeface="Times New Roman" panose="02020603050405020304" pitchFamily="18" charset="0"/>
                    <a:ea typeface="方正中等线简体" panose="03000509000000000000" pitchFamily="65" charset="-122"/>
                    <a:cs typeface="Times New Roman" panose="02020603050405020304" pitchFamily="18" charset="0"/>
                  </a:rPr>
                  <a:t>500 g</a:t>
                </a:r>
                <a:r>
                  <a:rPr lang="en-US" altLang="zh-CN" sz="2800" spc="-5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p>
              <a:p>
                <a:pPr algn="just">
                  <a:lnSpc>
                    <a:spcPct val="150000"/>
                  </a:lnSpc>
                  <a:spcAft>
                    <a:spcPts val="0"/>
                  </a:spcAft>
                  <a:tabLst>
                    <a:tab pos="2340610" algn="l"/>
                  </a:tabLst>
                </a:pPr>
                <a:r>
                  <a:rPr lang="zh-CN"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则</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关于加速度、合外力的大小及单位</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既正确又符合一般运算要求的是</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30000"/>
                  </a:lnSpc>
                  <a:spcAft>
                    <a:spcPts val="0"/>
                  </a:spcAft>
                  <a:tabLst>
                    <a:tab pos="2340610" algn="l"/>
                  </a:tabLst>
                </a:pP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Δ</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num>
                      <m:den>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𝑡</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0.</m:t>
                        </m:r>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m/s</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=120 m/s</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30000"/>
                  </a:lnSpc>
                  <a:spcAft>
                    <a:spcPts val="0"/>
                  </a:spcAft>
                  <a:tabLst>
                    <a:tab pos="2340610" algn="l"/>
                  </a:tabLst>
                </a:pP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Δ</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num>
                      <m:den>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𝑡</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10</m:t>
                            </m:r>
                          </m:e>
                          <m:sup>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0.</m:t>
                        </m:r>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m/s</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 m/s</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34061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=500×1</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 N=600 N</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34061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D.</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5×1</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 N=0</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6 N</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15" name="矩形 14"/>
              <p:cNvSpPr>
                <a:spLocks noRot="1" noChangeAspect="1" noMove="1" noResize="1" noEditPoints="1" noAdjustHandles="1" noChangeArrowheads="1" noChangeShapeType="1" noTextEdit="1"/>
              </p:cNvSpPr>
              <p:nvPr/>
            </p:nvSpPr>
            <p:spPr>
              <a:xfrm>
                <a:off x="332146" y="549474"/>
                <a:ext cx="11526120" cy="5039882"/>
              </a:xfrm>
              <a:prstGeom prst="rect">
                <a:avLst/>
              </a:prstGeom>
              <a:blipFill rotWithShape="0">
                <a:blip r:embed="rId2"/>
                <a:stretch>
                  <a:fillRect l="-793" r="-846" b="-846"/>
                </a:stretch>
              </a:blipFill>
            </p:spPr>
            <p:txBody>
              <a:bodyPr/>
              <a:lstStyle/>
              <a:p>
                <a:r>
                  <a:rPr lang="zh-CN" altLang="en-US">
                    <a:noFill/>
                  </a:rPr>
                  <a:t> </a:t>
                </a:r>
              </a:p>
            </p:txBody>
          </p:sp>
        </mc:Fallback>
      </mc:AlternateContent>
      <p:sp>
        <p:nvSpPr>
          <p:cNvPr id="16" name="圆角矩形 1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7" action="ppaction://hlinksldjump"/>
          </p:cNvPr>
          <p:cNvSpPr/>
          <p:nvPr/>
        </p:nvSpPr>
        <p:spPr>
          <a:xfrm>
            <a:off x="3864943"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5</a:t>
            </a:r>
            <a:endParaRPr kumimoji="1" lang="zh-CN" altLang="en-US" sz="1600" dirty="0">
              <a:solidFill>
                <a:schemeClr val="bg1"/>
              </a:solidFill>
            </a:endParaRPr>
          </a:p>
        </p:txBody>
      </p:sp>
      <p:sp>
        <p:nvSpPr>
          <p:cNvPr id="21" name="圆角矩形 20">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TextBox 14"/>
          <p:cNvSpPr txBox="1"/>
          <p:nvPr/>
        </p:nvSpPr>
        <p:spPr>
          <a:xfrm>
            <a:off x="205408" y="3496712"/>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28" name="TextBox 14"/>
          <p:cNvSpPr txBox="1"/>
          <p:nvPr/>
        </p:nvSpPr>
        <p:spPr>
          <a:xfrm>
            <a:off x="205408" y="4831855"/>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圆角矩形 15">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7" name="圆角矩形 16">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圆角矩形 17">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9" name="圆角矩形 18">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6" action="ppaction://hlinksldjump"/>
          </p:cNvPr>
          <p:cNvSpPr/>
          <p:nvPr/>
        </p:nvSpPr>
        <p:spPr>
          <a:xfrm>
            <a:off x="3864943"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5</a:t>
            </a:r>
            <a:endParaRPr kumimoji="1" lang="zh-CN" altLang="en-US" sz="1600" dirty="0">
              <a:solidFill>
                <a:schemeClr val="bg1"/>
              </a:solidFill>
            </a:endParaRPr>
          </a:p>
        </p:txBody>
      </p:sp>
      <p:sp>
        <p:nvSpPr>
          <p:cNvPr id="21" name="圆角矩形 20">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mc:AlternateContent xmlns:mc="http://schemas.openxmlformats.org/markup-compatibility/2006" xmlns:a14="http://schemas.microsoft.com/office/drawing/2010/main">
        <mc:Choice Requires="a14">
          <p:sp>
            <p:nvSpPr>
              <p:cNvPr id="28" name="矩形 27"/>
              <p:cNvSpPr/>
              <p:nvPr/>
            </p:nvSpPr>
            <p:spPr>
              <a:xfrm>
                <a:off x="659563" y="1413570"/>
                <a:ext cx="10908251" cy="2393347"/>
              </a:xfrm>
              <a:prstGeom prst="rect">
                <a:avLst/>
              </a:prstGeom>
            </p:spPr>
            <p:txBody>
              <a:bodyPr wrap="square">
                <a:spAutoFit/>
              </a:bodyPr>
              <a:lstStyle/>
              <a:p>
                <a:pPr algn="just">
                  <a:lnSpc>
                    <a:spcPct val="150000"/>
                  </a:lnSpc>
                  <a:spcAft>
                    <a:spcPts val="0"/>
                  </a:spcAft>
                  <a:tabLst>
                    <a:tab pos="2340610" algn="l"/>
                  </a:tabLst>
                </a:pP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cm=1</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2×10</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根据</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at</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Δ</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num>
                      <m:den>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𝑡</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1.2×</m:t>
                        </m:r>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10</m:t>
                            </m:r>
                          </m:e>
                          <m:sup>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0.</m:t>
                        </m:r>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den>
                    </m:f>
                  </m:oMath>
                </a14:m>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m/s</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m/s</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故</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错误</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正确</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p>
              <a:p>
                <a:pPr algn="just">
                  <a:lnSpc>
                    <a:spcPct val="150000"/>
                  </a:lnSpc>
                  <a:spcAft>
                    <a:spcPts val="0"/>
                  </a:spcAft>
                  <a:tabLst>
                    <a:tab pos="2340610" algn="l"/>
                  </a:tabLst>
                </a:pPr>
                <a:r>
                  <a:rPr lang="zh-CN" altLang="zh-CN" sz="2800" dirty="0" smtClean="0">
                    <a:effectLst/>
                    <a:latin typeface="Times New Roman" panose="02020603050405020304" pitchFamily="18" charset="0"/>
                    <a:ea typeface="方正楷体_GBK" panose="03000509000000000000" pitchFamily="65" charset="-122"/>
                    <a:cs typeface="Times New Roman" panose="02020603050405020304" pitchFamily="18" charset="0"/>
                  </a:rPr>
                  <a:t>又</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因</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500</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g=0</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5</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kg,</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则</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5×1</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N=0</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6</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N,</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故</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错误</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正确。</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8" name="矩形 27"/>
              <p:cNvSpPr>
                <a:spLocks noRot="1" noChangeAspect="1" noMove="1" noResize="1" noEditPoints="1" noAdjustHandles="1" noChangeArrowheads="1" noChangeShapeType="1" noTextEdit="1"/>
              </p:cNvSpPr>
              <p:nvPr/>
            </p:nvSpPr>
            <p:spPr>
              <a:xfrm>
                <a:off x="659563" y="1413570"/>
                <a:ext cx="10908251" cy="2393347"/>
              </a:xfrm>
              <a:prstGeom prst="rect">
                <a:avLst/>
              </a:prstGeom>
              <a:blipFill rotWithShape="0">
                <a:blip r:embed="rId11"/>
                <a:stretch>
                  <a:fillRect l="-1117" r="-1117" b="-3571"/>
                </a:stretch>
              </a:blipFill>
            </p:spPr>
            <p:txBody>
              <a:bodyPr/>
              <a:lstStyle/>
              <a:p>
                <a:r>
                  <a:rPr lang="zh-CN" altLang="en-US">
                    <a:noFill/>
                  </a:rPr>
                  <a:t> </a:t>
                </a:r>
              </a:p>
            </p:txBody>
          </p:sp>
        </mc:Fallback>
      </mc:AlternateContent>
      <p:grpSp>
        <p:nvGrpSpPr>
          <p:cNvPr id="29" name="组合 28"/>
          <p:cNvGrpSpPr/>
          <p:nvPr/>
        </p:nvGrpSpPr>
        <p:grpSpPr>
          <a:xfrm>
            <a:off x="471041" y="1269554"/>
            <a:ext cx="11248331" cy="2664296"/>
            <a:chOff x="471835" y="934424"/>
            <a:chExt cx="11248331" cy="2664296"/>
          </a:xfrm>
        </p:grpSpPr>
        <p:sp>
          <p:nvSpPr>
            <p:cNvPr id="30" name="圆角矩形 29"/>
            <p:cNvSpPr/>
            <p:nvPr/>
          </p:nvSpPr>
          <p:spPr>
            <a:xfrm>
              <a:off x="471835" y="1094414"/>
              <a:ext cx="11248331" cy="2504306"/>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1" name="图片 30"/>
            <p:cNvPicPr>
              <a:picLocks noChangeAspect="1"/>
            </p:cNvPicPr>
            <p:nvPr/>
          </p:nvPicPr>
          <p:blipFill>
            <a:blip r:embed="rId12"/>
            <a:stretch>
              <a:fillRect/>
            </a:stretch>
          </p:blipFill>
          <p:spPr>
            <a:xfrm>
              <a:off x="850294" y="934424"/>
              <a:ext cx="695238" cy="314286"/>
            </a:xfrm>
            <a:prstGeom prst="rect">
              <a:avLst/>
            </a:prstGeom>
          </p:spPr>
        </p:pic>
        <p:sp>
          <p:nvSpPr>
            <p:cNvPr id="32" name="文本框 31"/>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Tree>
    <p:extLst>
      <p:ext uri="{BB962C8B-B14F-4D97-AF65-F5344CB8AC3E}">
        <p14:creationId xmlns:p14="http://schemas.microsoft.com/office/powerpoint/2010/main" val="101733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nodeType="withEffect">
                                  <p:stCondLst>
                                    <p:cond delay="0"/>
                                  </p:stCondLst>
                                  <p:childTnLst>
                                    <p:set>
                                      <p:cBhvr>
                                        <p:cTn id="9" dur="1" fill="hold">
                                          <p:stCondLst>
                                            <p:cond delay="0"/>
                                          </p:stCondLst>
                                        </p:cTn>
                                        <p:tgtEl>
                                          <p:spTgt spid="28">
                                            <p:txEl>
                                              <p:pRg st="0" end="0"/>
                                            </p:txEl>
                                          </p:spTgt>
                                        </p:tgtEl>
                                        <p:attrNameLst>
                                          <p:attrName>style.visibility</p:attrName>
                                        </p:attrNameLst>
                                      </p:cBhvr>
                                      <p:to>
                                        <p:strVal val="visible"/>
                                      </p:to>
                                    </p:set>
                                    <p:animEffect transition="in" filter="blinds(horizontal)">
                                      <p:cBhvr>
                                        <p:cTn id="10" dur="500"/>
                                        <p:tgtEl>
                                          <p:spTgt spid="28">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8">
                                            <p:txEl>
                                              <p:pRg st="1" end="1"/>
                                            </p:txEl>
                                          </p:spTgt>
                                        </p:tgtEl>
                                        <p:attrNameLst>
                                          <p:attrName>style.visibility</p:attrName>
                                        </p:attrNameLst>
                                      </p:cBhvr>
                                      <p:to>
                                        <p:strVal val="visible"/>
                                      </p:to>
                                    </p:set>
                                    <p:animEffect transition="in" filter="blinds(horizontal)">
                                      <p:cBhvr>
                                        <p:cTn id="13" dur="50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矩形 14"/>
              <p:cNvSpPr/>
              <p:nvPr/>
            </p:nvSpPr>
            <p:spPr>
              <a:xfrm>
                <a:off x="389206" y="1029318"/>
                <a:ext cx="11412000" cy="4272684"/>
              </a:xfrm>
              <a:prstGeom prst="rect">
                <a:avLst/>
              </a:prstGeom>
            </p:spPr>
            <p:txBody>
              <a:bodyPr wrap="square" lIns="121898" tIns="60948" rIns="121898" bIns="60948">
                <a:spAutoFit/>
              </a:bodyPr>
              <a:lstStyle/>
              <a:p>
                <a:pPr algn="just">
                  <a:lnSpc>
                    <a:spcPct val="150000"/>
                  </a:lnSpc>
                  <a:spcAft>
                    <a:spcPts val="0"/>
                  </a:spcAft>
                  <a:tabLst>
                    <a:tab pos="234061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6</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(2024·</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哈尔滨市高一期末</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在弹性限度内</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弹簧的伸长量</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与弹力</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成正比</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即</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kx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其中</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的值与弹簧材料、原长</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L</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、横截面积</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S</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等因素有关。理论与实验都表明</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𝑌𝑆</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𝐿</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其中</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是由材料决定的常数</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材料力学中称之为杨氏模量。在国际单位制中</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杨氏模量</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的单位为</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34061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N·m</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B</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N·m</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340610" algn="l"/>
                  </a:tabLst>
                </a:pP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D</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N·m</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15" name="矩形 14"/>
              <p:cNvSpPr>
                <a:spLocks noRot="1" noChangeAspect="1" noMove="1" noResize="1" noEditPoints="1" noAdjustHandles="1" noChangeArrowheads="1" noChangeShapeType="1" noTextEdit="1"/>
              </p:cNvSpPr>
              <p:nvPr/>
            </p:nvSpPr>
            <p:spPr>
              <a:xfrm>
                <a:off x="389206" y="1029318"/>
                <a:ext cx="11412000" cy="4272684"/>
              </a:xfrm>
              <a:prstGeom prst="rect">
                <a:avLst/>
              </a:prstGeom>
              <a:blipFill rotWithShape="0">
                <a:blip r:embed="rId2"/>
                <a:stretch>
                  <a:fillRect l="-855" r="-3953" b="-856"/>
                </a:stretch>
              </a:blipFill>
            </p:spPr>
            <p:txBody>
              <a:bodyPr/>
              <a:lstStyle/>
              <a:p>
                <a:r>
                  <a:rPr lang="zh-CN" altLang="en-US">
                    <a:noFill/>
                  </a:rPr>
                  <a:t> </a:t>
                </a:r>
              </a:p>
            </p:txBody>
          </p:sp>
        </mc:Fallback>
      </mc:AlternateContent>
      <p:sp>
        <p:nvSpPr>
          <p:cNvPr id="19" name="圆角矩形 18">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2" name="圆角矩形 21">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8" action="ppaction://hlinksldjump"/>
          </p:cNvPr>
          <p:cNvSpPr/>
          <p:nvPr/>
        </p:nvSpPr>
        <p:spPr>
          <a:xfrm>
            <a:off x="4259795"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6</a:t>
            </a:r>
            <a:endParaRPr kumimoji="1" lang="zh-CN" altLang="en-US" sz="1600" dirty="0">
              <a:solidFill>
                <a:schemeClr val="bg1"/>
              </a:solidFill>
            </a:endParaRPr>
          </a:p>
        </p:txBody>
      </p:sp>
      <p:sp>
        <p:nvSpPr>
          <p:cNvPr id="37" name="圆角矩形 36">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8" name="矩形 17"/>
          <p:cNvSpPr/>
          <p:nvPr/>
        </p:nvSpPr>
        <p:spPr>
          <a:xfrm>
            <a:off x="0" y="-141"/>
            <a:ext cx="12189600" cy="6658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0" y="124323"/>
            <a:ext cx="351904" cy="4169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71170" y="124460"/>
            <a:ext cx="11718925" cy="4171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a:off x="2448550" y="332656"/>
            <a:ext cx="9741050" cy="283"/>
          </a:xfrm>
          <a:prstGeom prst="line">
            <a:avLst/>
          </a:prstGeom>
          <a:ln w="3175">
            <a:solidFill>
              <a:schemeClr val="bg1"/>
            </a:solidFill>
          </a:ln>
        </p:spPr>
        <p:style>
          <a:lnRef idx="1">
            <a:schemeClr val="accent6"/>
          </a:lnRef>
          <a:fillRef idx="0">
            <a:schemeClr val="accent6"/>
          </a:fillRef>
          <a:effectRef idx="0">
            <a:schemeClr val="accent6"/>
          </a:effectRef>
          <a:fontRef idx="minor">
            <a:schemeClr val="tx1"/>
          </a:fontRef>
        </p:style>
      </p:cxnSp>
      <p:sp>
        <p:nvSpPr>
          <p:cNvPr id="25" name="矩形 24"/>
          <p:cNvSpPr/>
          <p:nvPr/>
        </p:nvSpPr>
        <p:spPr>
          <a:xfrm>
            <a:off x="411098" y="58001"/>
            <a:ext cx="1911748" cy="492443"/>
          </a:xfrm>
          <a:prstGeom prst="rect">
            <a:avLst/>
          </a:prstGeom>
        </p:spPr>
        <p:txBody>
          <a:bodyPr wrap="square">
            <a:spAutoFit/>
          </a:bodyPr>
          <a:lstStyle/>
          <a:p>
            <a:pPr algn="ctr"/>
            <a:r>
              <a:rPr lang="zh-CN" altLang="en-US" sz="2600" smtClean="0">
                <a:solidFill>
                  <a:schemeClr val="bg1"/>
                </a:solidFill>
                <a:latin typeface="黑体" panose="02010609060101010101" charset="-122"/>
                <a:ea typeface="黑体" panose="02010609060101010101" charset="-122"/>
              </a:rPr>
              <a:t>能力综合练</a:t>
            </a:r>
            <a:endParaRPr lang="zh-CN" altLang="en-US" sz="2600" dirty="0">
              <a:solidFill>
                <a:schemeClr val="bg1"/>
              </a:solidFill>
              <a:latin typeface="黑体" panose="02010609060101010101" charset="-122"/>
              <a:ea typeface="黑体" panose="02010609060101010101" charset="-122"/>
            </a:endParaRPr>
          </a:p>
        </p:txBody>
      </p:sp>
      <p:sp>
        <p:nvSpPr>
          <p:cNvPr id="23" name="TextBox 14"/>
          <p:cNvSpPr txBox="1"/>
          <p:nvPr/>
        </p:nvSpPr>
        <p:spPr>
          <a:xfrm>
            <a:off x="258839" y="3969938"/>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圆角矩形 18">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2" name="圆角矩形 21">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7" action="ppaction://hlinksldjump"/>
          </p:cNvPr>
          <p:cNvSpPr/>
          <p:nvPr/>
        </p:nvSpPr>
        <p:spPr>
          <a:xfrm>
            <a:off x="4259795"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6</a:t>
            </a:r>
            <a:endParaRPr kumimoji="1" lang="zh-CN" altLang="en-US" sz="1600" dirty="0">
              <a:solidFill>
                <a:schemeClr val="bg1"/>
              </a:solidFill>
            </a:endParaRPr>
          </a:p>
        </p:txBody>
      </p:sp>
      <p:sp>
        <p:nvSpPr>
          <p:cNvPr id="37" name="圆角矩形 36">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8" name="圆角矩形 37">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20" name="组合 19"/>
          <p:cNvGrpSpPr/>
          <p:nvPr/>
        </p:nvGrpSpPr>
        <p:grpSpPr>
          <a:xfrm>
            <a:off x="471041" y="1053530"/>
            <a:ext cx="11248331" cy="2016224"/>
            <a:chOff x="471835" y="934424"/>
            <a:chExt cx="11248331" cy="2016224"/>
          </a:xfrm>
        </p:grpSpPr>
        <p:sp>
          <p:nvSpPr>
            <p:cNvPr id="21" name="圆角矩形 20"/>
            <p:cNvSpPr/>
            <p:nvPr/>
          </p:nvSpPr>
          <p:spPr>
            <a:xfrm>
              <a:off x="471835" y="1094414"/>
              <a:ext cx="11248331" cy="1856234"/>
            </a:xfrm>
            <a:prstGeom prst="roundRect">
              <a:avLst>
                <a:gd name="adj" fmla="val 385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4" name="图片 23"/>
            <p:cNvPicPr>
              <a:picLocks noChangeAspect="1"/>
            </p:cNvPicPr>
            <p:nvPr/>
          </p:nvPicPr>
          <p:blipFill>
            <a:blip r:embed="rId11"/>
            <a:stretch>
              <a:fillRect/>
            </a:stretch>
          </p:blipFill>
          <p:spPr>
            <a:xfrm>
              <a:off x="850294" y="934424"/>
              <a:ext cx="695238" cy="314286"/>
            </a:xfrm>
            <a:prstGeom prst="rect">
              <a:avLst/>
            </a:prstGeom>
          </p:spPr>
        </p:pic>
        <p:sp>
          <p:nvSpPr>
            <p:cNvPr id="25" name="文本框 24"/>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3" name="矩形 2"/>
              <p:cNvSpPr/>
              <p:nvPr/>
            </p:nvSpPr>
            <p:spPr>
              <a:xfrm>
                <a:off x="694606" y="1307654"/>
                <a:ext cx="10801200" cy="1670265"/>
              </a:xfrm>
              <a:prstGeom prst="rect">
                <a:avLst/>
              </a:prstGeom>
            </p:spPr>
            <p:txBody>
              <a:bodyPr wrap="square">
                <a:spAutoFit/>
              </a:bodyPr>
              <a:lstStyle/>
              <a:p>
                <a:pPr algn="just">
                  <a:lnSpc>
                    <a:spcPct val="150000"/>
                  </a:lnSpc>
                  <a:spcAft>
                    <a:spcPts val="0"/>
                  </a:spcAft>
                  <a:tabLst>
                    <a:tab pos="2340610" algn="l"/>
                  </a:tabLst>
                </a:pP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根据</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𝑌𝑆</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𝐿</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可得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𝑘𝐿</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𝑆</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k</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的单位是</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N/</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S</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的单位是</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L</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的单位是</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代入上式可得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的单位是</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N/m</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=N·m</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。故选</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694606" y="1307654"/>
                <a:ext cx="10801200" cy="1670265"/>
              </a:xfrm>
              <a:prstGeom prst="rect">
                <a:avLst/>
              </a:prstGeom>
              <a:blipFill rotWithShape="0">
                <a:blip r:embed="rId12"/>
                <a:stretch>
                  <a:fillRect l="-1185" r="-1129" b="-474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2307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矩形 14"/>
              <p:cNvSpPr/>
              <p:nvPr/>
            </p:nvSpPr>
            <p:spPr>
              <a:xfrm>
                <a:off x="389206" y="333450"/>
                <a:ext cx="11412000" cy="3706119"/>
              </a:xfrm>
              <a:prstGeom prst="rect">
                <a:avLst/>
              </a:prstGeom>
            </p:spPr>
            <p:txBody>
              <a:bodyPr wrap="square" lIns="121898" tIns="60948" rIns="121898" bIns="60948">
                <a:spAutoFit/>
              </a:bodyPr>
              <a:lstStyle/>
              <a:p>
                <a:pPr algn="just">
                  <a:lnSpc>
                    <a:spcPct val="150000"/>
                  </a:lnSpc>
                  <a:spcAft>
                    <a:spcPts val="0"/>
                  </a:spcAft>
                  <a:tabLst>
                    <a:tab pos="234061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7</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用国际单位制验证下列表达式</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其中可能正确的是</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340610" algn="l"/>
                  </a:tabLst>
                </a:pP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为位移、</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为加速度、</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为时间</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340610" algn="l"/>
                  </a:tabLst>
                </a:pP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μg</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为加速度、</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μ</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为动摩擦因数、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g</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为重力加速度</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34061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𝑣</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𝑅</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为作用力、</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为质量、</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为速度、</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R</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为半径</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340610" algn="l"/>
                  </a:tabLst>
                </a:pP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D</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rad>
                      <m:radPr>
                        <m:degHide m:val="on"/>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𝑔𝑅</m:t>
                        </m:r>
                      </m:e>
                    </m:ra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为速度、</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R</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为半径、</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g</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为重力加速度</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15" name="矩形 14"/>
              <p:cNvSpPr>
                <a:spLocks noRot="1" noChangeAspect="1" noMove="1" noResize="1" noEditPoints="1" noAdjustHandles="1" noChangeArrowheads="1" noChangeShapeType="1" noTextEdit="1"/>
              </p:cNvSpPr>
              <p:nvPr/>
            </p:nvSpPr>
            <p:spPr>
              <a:xfrm>
                <a:off x="389206" y="333450"/>
                <a:ext cx="11412000" cy="3706119"/>
              </a:xfrm>
              <a:prstGeom prst="rect">
                <a:avLst/>
              </a:prstGeom>
              <a:blipFill rotWithShape="0">
                <a:blip r:embed="rId2"/>
                <a:stretch>
                  <a:fillRect l="-855" b="-329"/>
                </a:stretch>
              </a:blipFill>
            </p:spPr>
            <p:txBody>
              <a:bodyPr/>
              <a:lstStyle/>
              <a:p>
                <a:r>
                  <a:rPr lang="zh-CN" altLang="en-US">
                    <a:noFill/>
                  </a:rPr>
                  <a:t> </a:t>
                </a:r>
              </a:p>
            </p:txBody>
          </p:sp>
        </mc:Fallback>
      </mc:AlternateContent>
      <p:sp>
        <p:nvSpPr>
          <p:cNvPr id="26" name="圆角矩形 25">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7" name="圆角矩形 26">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2" name="圆角矩形 31">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3" name="圆角矩形 32">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9" action="ppaction://hlinksldjump"/>
          </p:cNvPr>
          <p:cNvSpPr/>
          <p:nvPr/>
        </p:nvSpPr>
        <p:spPr>
          <a:xfrm>
            <a:off x="4654647"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7</a:t>
            </a:r>
            <a:endParaRPr kumimoji="1" lang="zh-CN" altLang="en-US" sz="1600" dirty="0">
              <a:solidFill>
                <a:schemeClr val="bg1"/>
              </a:solidFill>
            </a:endParaRPr>
          </a:p>
        </p:txBody>
      </p:sp>
      <p:sp>
        <p:nvSpPr>
          <p:cNvPr id="38" name="圆角矩形 37">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9" name="圆角矩形 38">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0" name="TextBox 14"/>
          <p:cNvSpPr txBox="1"/>
          <p:nvPr/>
        </p:nvSpPr>
        <p:spPr>
          <a:xfrm>
            <a:off x="260926" y="1627385"/>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16" name="TextBox 14"/>
          <p:cNvSpPr txBox="1"/>
          <p:nvPr/>
        </p:nvSpPr>
        <p:spPr>
          <a:xfrm>
            <a:off x="260926" y="3227144"/>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grpSp>
        <p:nvGrpSpPr>
          <p:cNvPr id="17" name="组合 16"/>
          <p:cNvGrpSpPr/>
          <p:nvPr/>
        </p:nvGrpSpPr>
        <p:grpSpPr>
          <a:xfrm>
            <a:off x="471041" y="4221882"/>
            <a:ext cx="11248331" cy="1728192"/>
            <a:chOff x="471835" y="934424"/>
            <a:chExt cx="11248331" cy="1728192"/>
          </a:xfrm>
        </p:grpSpPr>
        <p:sp>
          <p:nvSpPr>
            <p:cNvPr id="18" name="圆角矩形 17"/>
            <p:cNvSpPr/>
            <p:nvPr/>
          </p:nvSpPr>
          <p:spPr>
            <a:xfrm>
              <a:off x="471835" y="1094414"/>
              <a:ext cx="11248331" cy="1568202"/>
            </a:xfrm>
            <a:prstGeom prst="roundRect">
              <a:avLst>
                <a:gd name="adj" fmla="val 569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19" name="图片 18"/>
            <p:cNvPicPr>
              <a:picLocks noChangeAspect="1"/>
            </p:cNvPicPr>
            <p:nvPr/>
          </p:nvPicPr>
          <p:blipFill>
            <a:blip r:embed="rId12"/>
            <a:stretch>
              <a:fillRect/>
            </a:stretch>
          </p:blipFill>
          <p:spPr>
            <a:xfrm>
              <a:off x="850294" y="934424"/>
              <a:ext cx="695238" cy="314286"/>
            </a:xfrm>
            <a:prstGeom prst="rect">
              <a:avLst/>
            </a:prstGeom>
          </p:spPr>
        </p:pic>
        <p:sp>
          <p:nvSpPr>
            <p:cNvPr id="20" name="文本框 19"/>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1" name="矩形 20"/>
          <p:cNvSpPr/>
          <p:nvPr/>
        </p:nvSpPr>
        <p:spPr>
          <a:xfrm>
            <a:off x="622598" y="4562872"/>
            <a:ext cx="10945216" cy="1315873"/>
          </a:xfrm>
          <a:prstGeom prst="rect">
            <a:avLst/>
          </a:prstGeom>
        </p:spPr>
        <p:txBody>
          <a:bodyPr wrap="square">
            <a:spAutoFit/>
          </a:bodyPr>
          <a:lstStyle/>
          <a:p>
            <a:pPr algn="just">
              <a:lnSpc>
                <a:spcPct val="150000"/>
              </a:lnSpc>
              <a:spcAft>
                <a:spcPts val="0"/>
              </a:spcAft>
              <a:tabLst>
                <a:tab pos="2340610" algn="l"/>
              </a:tabLst>
            </a:pP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将等式两边各物理量的国际单位制单位代入后进行单位运算</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可知选项</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可能正确。</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linds(horizontal)">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矩形 14"/>
              <p:cNvSpPr/>
              <p:nvPr/>
            </p:nvSpPr>
            <p:spPr>
              <a:xfrm>
                <a:off x="397890" y="1025440"/>
                <a:ext cx="11394632" cy="2332346"/>
              </a:xfrm>
              <a:prstGeom prst="rect">
                <a:avLst/>
              </a:prstGeom>
            </p:spPr>
            <p:txBody>
              <a:bodyPr wrap="square" lIns="121898" tIns="60948" rIns="121898" bIns="60948">
                <a:spAutoFit/>
              </a:bodyPr>
              <a:lstStyle/>
              <a:p>
                <a:pPr algn="just">
                  <a:lnSpc>
                    <a:spcPct val="150000"/>
                  </a:lnSpc>
                  <a:spcAft>
                    <a:spcPts val="0"/>
                  </a:spcAft>
                  <a:tabLst>
                    <a:tab pos="234061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8</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一质量为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10</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的列车</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机车牵引力为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5×10</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5</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N,</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列车运动中所受阻力为车重的</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100</m:t>
                        </m:r>
                      </m:den>
                    </m:f>
                  </m:oMath>
                </a14:m>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。列车由静止开始做匀加速直线运动</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速度变为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180 km/h</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需多长时间</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此过程中前进的距离为多大</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g</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取</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10 m/s</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15" name="矩形 14"/>
              <p:cNvSpPr>
                <a:spLocks noRot="1" noChangeAspect="1" noMove="1" noResize="1" noEditPoints="1" noAdjustHandles="1" noChangeArrowheads="1" noChangeShapeType="1" noTextEdit="1"/>
              </p:cNvSpPr>
              <p:nvPr/>
            </p:nvSpPr>
            <p:spPr>
              <a:xfrm>
                <a:off x="397890" y="1025440"/>
                <a:ext cx="11394632" cy="2332346"/>
              </a:xfrm>
              <a:prstGeom prst="rect">
                <a:avLst/>
              </a:prstGeom>
              <a:blipFill rotWithShape="0">
                <a:blip r:embed="rId2"/>
                <a:stretch>
                  <a:fillRect l="-803" r="-856" b="-2872"/>
                </a:stretch>
              </a:blipFill>
            </p:spPr>
            <p:txBody>
              <a:bodyPr/>
              <a:lstStyle/>
              <a:p>
                <a:r>
                  <a:rPr lang="zh-CN" altLang="en-US">
                    <a:noFill/>
                  </a:rPr>
                  <a:t> </a:t>
                </a:r>
              </a:p>
            </p:txBody>
          </p:sp>
        </mc:Fallback>
      </mc:AlternateContent>
      <p:sp>
        <p:nvSpPr>
          <p:cNvPr id="18" name="圆角矩形 17">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9" name="圆角矩形 18">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10" action="ppaction://hlinksldjump"/>
          </p:cNvPr>
          <p:cNvSpPr/>
          <p:nvPr/>
        </p:nvSpPr>
        <p:spPr>
          <a:xfrm>
            <a:off x="5049499"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8</a:t>
            </a:r>
            <a:endParaRPr kumimoji="1" lang="zh-CN" altLang="en-US" sz="1600" dirty="0">
              <a:solidFill>
                <a:schemeClr val="bg1"/>
              </a:solidFill>
            </a:endParaRPr>
          </a:p>
        </p:txBody>
      </p:sp>
      <p:sp>
        <p:nvSpPr>
          <p:cNvPr id="26" name="圆角矩形 25">
            <a:hlinkClick r:id="rId11"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14" name="矩形 13"/>
          <p:cNvSpPr/>
          <p:nvPr/>
        </p:nvSpPr>
        <p:spPr>
          <a:xfrm>
            <a:off x="397890" y="3449578"/>
            <a:ext cx="11394632" cy="700296"/>
          </a:xfrm>
          <a:prstGeom prst="rect">
            <a:avLst/>
          </a:prstGeom>
        </p:spPr>
        <p:txBody>
          <a:bodyPr wrap="square" lIns="121898" tIns="60948" rIns="121898" bIns="60948">
            <a:spAutoFit/>
          </a:bodyPr>
          <a:lstStyle/>
          <a:p>
            <a:pPr algn="just">
              <a:lnSpc>
                <a:spcPct val="150000"/>
              </a:lnSpc>
              <a:spcAft>
                <a:spcPts val="0"/>
              </a:spcAft>
              <a:tabLst>
                <a:tab pos="2340610" algn="l"/>
              </a:tabLst>
            </a:pPr>
            <a:r>
              <a:rPr lang="zh-CN" altLang="zh-CN"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200 s</a:t>
            </a:r>
            <a:r>
              <a:rPr lang="zh-CN" altLang="zh-CN" sz="28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5 km</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圆角矩形 17">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19" name="圆角矩形 18">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0" name="圆角矩形 19">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1" name="圆角矩形 20">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2" name="圆角矩形 21">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3" name="圆角矩形 22">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4" name="圆角矩形 23">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25" name="圆角矩形 24">
            <a:hlinkClick r:id="rId9" action="ppaction://hlinksldjump"/>
          </p:cNvPr>
          <p:cNvSpPr/>
          <p:nvPr/>
        </p:nvSpPr>
        <p:spPr>
          <a:xfrm>
            <a:off x="5049499"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8</a:t>
            </a:r>
            <a:endParaRPr kumimoji="1" lang="zh-CN" altLang="en-US" sz="1600" dirty="0">
              <a:solidFill>
                <a:schemeClr val="bg1"/>
              </a:solidFill>
            </a:endParaRPr>
          </a:p>
        </p:txBody>
      </p:sp>
      <p:sp>
        <p:nvSpPr>
          <p:cNvPr id="26" name="圆角矩形 25">
            <a:hlinkClick r:id="rId10" action="ppaction://hlinksldjump"/>
          </p:cNvPr>
          <p:cNvSpPr/>
          <p:nvPr/>
        </p:nvSpPr>
        <p:spPr>
          <a:xfrm>
            <a:off x="544435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9</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grpSp>
        <p:nvGrpSpPr>
          <p:cNvPr id="29" name="组合 28"/>
          <p:cNvGrpSpPr/>
          <p:nvPr/>
        </p:nvGrpSpPr>
        <p:grpSpPr>
          <a:xfrm>
            <a:off x="471041" y="333450"/>
            <a:ext cx="11248331" cy="5616624"/>
            <a:chOff x="471835" y="934424"/>
            <a:chExt cx="11248331" cy="5616624"/>
          </a:xfrm>
        </p:grpSpPr>
        <p:sp>
          <p:nvSpPr>
            <p:cNvPr id="30" name="圆角矩形 29"/>
            <p:cNvSpPr/>
            <p:nvPr/>
          </p:nvSpPr>
          <p:spPr>
            <a:xfrm>
              <a:off x="471835" y="1094413"/>
              <a:ext cx="11248331" cy="5456635"/>
            </a:xfrm>
            <a:prstGeom prst="roundRect">
              <a:avLst>
                <a:gd name="adj" fmla="val 266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31" name="图片 30"/>
            <p:cNvPicPr>
              <a:picLocks noChangeAspect="1"/>
            </p:cNvPicPr>
            <p:nvPr/>
          </p:nvPicPr>
          <p:blipFill>
            <a:blip r:embed="rId11"/>
            <a:stretch>
              <a:fillRect/>
            </a:stretch>
          </p:blipFill>
          <p:spPr>
            <a:xfrm>
              <a:off x="850294" y="934424"/>
              <a:ext cx="695238" cy="314286"/>
            </a:xfrm>
            <a:prstGeom prst="rect">
              <a:avLst/>
            </a:prstGeom>
          </p:spPr>
        </p:pic>
        <p:sp>
          <p:nvSpPr>
            <p:cNvPr id="32" name="文本框 31"/>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4" name="矩形 3"/>
              <p:cNvSpPr/>
              <p:nvPr/>
            </p:nvSpPr>
            <p:spPr>
              <a:xfrm>
                <a:off x="650566" y="656723"/>
                <a:ext cx="10889281" cy="5261120"/>
              </a:xfrm>
              <a:prstGeom prst="rect">
                <a:avLst/>
              </a:prstGeom>
            </p:spPr>
            <p:txBody>
              <a:bodyPr wrap="square">
                <a:spAutoFit/>
              </a:bodyPr>
              <a:lstStyle/>
              <a:p>
                <a:pPr algn="just">
                  <a:lnSpc>
                    <a:spcPct val="150000"/>
                  </a:lnSpc>
                  <a:spcAft>
                    <a:spcPts val="0"/>
                  </a:spcAft>
                  <a:tabLst>
                    <a:tab pos="2340610" algn="l"/>
                  </a:tabLst>
                </a:pP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列车总质量</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=10</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t=10</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6</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kg</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34061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总重力</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G</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mg</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=10</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6</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×10</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N=10</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7</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N</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34061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运动中所受阻力</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zh-CN" altLang="zh-CN" sz="2800" baseline="-25000" dirty="0">
                    <a:effectLst/>
                    <a:latin typeface="Times New Roman" panose="02020603050405020304" pitchFamily="18" charset="0"/>
                    <a:ea typeface="方正楷体_GBK" panose="03000509000000000000" pitchFamily="65" charset="-122"/>
                    <a:cs typeface="Times New Roman" panose="02020603050405020304" pitchFamily="18" charset="0"/>
                  </a:rPr>
                  <a:t>阻</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𝐺</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100</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=10</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5</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N,</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设列车做匀加速直线运动的加速度为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20000"/>
                  </a:lnSpc>
                  <a:spcAft>
                    <a:spcPts val="0"/>
                  </a:spcAft>
                  <a:tabLst>
                    <a:tab pos="234061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由牛顿第二定律得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zh-CN" altLang="zh-CN" sz="2800" baseline="-25000" dirty="0">
                    <a:effectLst/>
                    <a:latin typeface="Times New Roman" panose="02020603050405020304" pitchFamily="18" charset="0"/>
                    <a:ea typeface="方正楷体_GBK" panose="03000509000000000000" pitchFamily="65" charset="-122"/>
                    <a:cs typeface="Times New Roman" panose="02020603050405020304" pitchFamily="18" charset="0"/>
                  </a:rPr>
                  <a:t>牵</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zh-CN" altLang="zh-CN" sz="2800" baseline="-25000" dirty="0">
                    <a:effectLst/>
                    <a:latin typeface="Times New Roman" panose="02020603050405020304" pitchFamily="18" charset="0"/>
                    <a:ea typeface="方正楷体_GBK" panose="03000509000000000000" pitchFamily="65" charset="-122"/>
                    <a:cs typeface="Times New Roman" panose="02020603050405020304" pitchFamily="18" charset="0"/>
                  </a:rPr>
                  <a:t>阻</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30000"/>
                  </a:lnSpc>
                  <a:spcAft>
                    <a:spcPts val="0"/>
                  </a:spcAft>
                  <a:tabLst>
                    <a:tab pos="234061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则列车的加速度</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m:rPr>
                            <m:nor/>
                          </m:rP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m:t>F</m:t>
                        </m:r>
                        <m:r>
                          <m:rPr>
                            <m:nor/>
                          </m:rPr>
                          <a:rPr lang="zh-CN" altLang="zh-CN" sz="2800" baseline="-25000" dirty="0">
                            <a:latin typeface="Times New Roman" panose="02020603050405020304" pitchFamily="18" charset="0"/>
                            <a:ea typeface="方正楷体_GBK" panose="03000509000000000000" pitchFamily="65" charset="-122"/>
                            <a:cs typeface="Times New Roman" panose="02020603050405020304" pitchFamily="18" charset="0"/>
                          </a:rPr>
                          <m:t>牵</m:t>
                        </m:r>
                        <m:r>
                          <m:rPr>
                            <m:nor/>
                          </m:rP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m:t>−</m:t>
                        </m:r>
                        <m:r>
                          <m:rPr>
                            <m:nor/>
                          </m:rP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m:t>F</m:t>
                        </m:r>
                        <m:r>
                          <m:rPr>
                            <m:nor/>
                          </m:rPr>
                          <a:rPr lang="zh-CN" altLang="zh-CN" sz="2800" baseline="-25000" dirty="0">
                            <a:latin typeface="Times New Roman" panose="02020603050405020304" pitchFamily="18" charset="0"/>
                            <a:ea typeface="方正楷体_GBK" panose="03000509000000000000" pitchFamily="65" charset="-122"/>
                            <a:cs typeface="Times New Roman" panose="02020603050405020304" pitchFamily="18" charset="0"/>
                          </a:rPr>
                          <m:t>阻</m:t>
                        </m:r>
                      </m:num>
                      <m:den>
                        <m:r>
                          <a:rPr lang="en-US" altLang="zh-CN" sz="2800" i="1" kern="100">
                            <a:effectLst/>
                            <a:latin typeface="Cambria Math" panose="02040503050406030204" pitchFamily="18" charset="0"/>
                            <a:ea typeface="楷体_GB2312" panose="02010609030101010101" pitchFamily="49" charset="-122"/>
                            <a:cs typeface="Times New Roman" panose="02020603050405020304" pitchFamily="18" charset="0"/>
                          </a:rPr>
                          <m:t>𝑚</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3.5×</m:t>
                        </m:r>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10</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sup>
                        </m:sSup>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10</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sup>
                        </m:sSup>
                      </m:num>
                      <m:den>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10</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6</m:t>
                            </m:r>
                          </m:sup>
                        </m:sSup>
                      </m:den>
                    </m:f>
                  </m:oMath>
                </a14:m>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m/s</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25</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m/s</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20000"/>
                  </a:lnSpc>
                  <a:spcAft>
                    <a:spcPts val="0"/>
                  </a:spcAft>
                  <a:tabLst>
                    <a:tab pos="234061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列车由静止加速到</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en-US" altLang="zh-CN" sz="2800" i="1" baseline="-25000" dirty="0" err="1">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=180</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km/h=50</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m/s</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所用的时间</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𝑣</m:t>
                            </m:r>
                          </m:e>
                          <m:sub>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𝑡</m:t>
                            </m:r>
                          </m:sub>
                        </m:sSub>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𝑣</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0</m:t>
                            </m:r>
                          </m:sub>
                        </m:sSub>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50</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0</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0.25</m:t>
                        </m:r>
                      </m:den>
                    </m:f>
                  </m:oMath>
                </a14:m>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s=200</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20000"/>
                  </a:lnSpc>
                  <a:spcAft>
                    <a:spcPts val="0"/>
                  </a:spcAft>
                  <a:tabLst>
                    <a:tab pos="2340610" algn="l"/>
                  </a:tabLst>
                </a:pP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此过程中列车前进的</a:t>
                </a:r>
                <a:r>
                  <a:rPr lang="zh-CN" altLang="zh-CN" sz="2800" dirty="0" smtClean="0">
                    <a:effectLst/>
                    <a:latin typeface="Times New Roman" panose="02020603050405020304" pitchFamily="18" charset="0"/>
                    <a:ea typeface="方正楷体_GBK" panose="03000509000000000000" pitchFamily="65" charset="-122"/>
                    <a:cs typeface="Times New Roman" panose="02020603050405020304" pitchFamily="18" charset="0"/>
                  </a:rPr>
                  <a:t>距离</a:t>
                </a:r>
                <a:r>
                  <a:rPr lang="en-US" altLang="zh-CN"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𝑣</m:t>
                                </m:r>
                              </m:e>
                              <m:sub>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𝑡</m:t>
                                </m:r>
                              </m:sub>
                            </m:sSub>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𝑣</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0</m:t>
                                </m:r>
                              </m:sub>
                            </m:sSub>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50</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0</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2×0.25</m:t>
                        </m:r>
                      </m:den>
                    </m:f>
                  </m:oMath>
                </a14:m>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m=5×10</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m=5</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km</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650566" y="656723"/>
                <a:ext cx="10889281" cy="5261120"/>
              </a:xfrm>
              <a:prstGeom prst="rect">
                <a:avLst/>
              </a:prstGeom>
              <a:blipFill rotWithShape="0">
                <a:blip r:embed="rId12"/>
                <a:stretch>
                  <a:fillRect l="-1176" r="-44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008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linds(horizontal)">
                                      <p:cBhvr>
                                        <p:cTn id="10" dur="500"/>
                                        <p:tgtEl>
                                          <p:spTgt spid="4">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linds(horizontal)">
                                      <p:cBhvr>
                                        <p:cTn id="13" dur="500"/>
                                        <p:tgtEl>
                                          <p:spTgt spid="4">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linds(horizontal)">
                                      <p:cBhvr>
                                        <p:cTn id="16" dur="500"/>
                                        <p:tgtEl>
                                          <p:spTgt spid="4">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blinds(horizontal)">
                                      <p:cBhvr>
                                        <p:cTn id="19" dur="500"/>
                                        <p:tgtEl>
                                          <p:spTgt spid="4">
                                            <p:txEl>
                                              <p:pRg st="3" end="3"/>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blinds(horizontal)">
                                      <p:cBhvr>
                                        <p:cTn id="25" dur="500"/>
                                        <p:tgtEl>
                                          <p:spTgt spid="4">
                                            <p:txEl>
                                              <p:pRg st="5" end="5"/>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blinds(horizontal)">
                                      <p:cBhvr>
                                        <p:cTn id="2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5" name="矩形 14"/>
              <p:cNvSpPr/>
              <p:nvPr/>
            </p:nvSpPr>
            <p:spPr>
              <a:xfrm>
                <a:off x="332146" y="693490"/>
                <a:ext cx="11526120" cy="5509369"/>
              </a:xfrm>
              <a:prstGeom prst="rect">
                <a:avLst/>
              </a:prstGeom>
            </p:spPr>
            <p:txBody>
              <a:bodyPr wrap="square" lIns="121898" tIns="60948" rIns="121898" bIns="60948">
                <a:spAutoFit/>
              </a:bodyPr>
              <a:lstStyle/>
              <a:p>
                <a:pPr algn="just">
                  <a:lnSpc>
                    <a:spcPct val="141000"/>
                  </a:lnSpc>
                  <a:spcAft>
                    <a:spcPts val="0"/>
                  </a:spcAft>
                  <a:tabLst>
                    <a:tab pos="2340610" algn="l"/>
                  </a:tabLst>
                </a:pPr>
                <a:r>
                  <a:rPr lang="en-US" altLang="zh-CN" dirty="0">
                    <a:latin typeface="Times New Roman" panose="02020603050405020304" pitchFamily="18" charset="0"/>
                    <a:ea typeface="方正中等线简体" panose="03000509000000000000" pitchFamily="65" charset="-122"/>
                    <a:cs typeface="Times New Roman" panose="02020603050405020304" pitchFamily="18" charset="0"/>
                  </a:rPr>
                  <a:t>9</a:t>
                </a:r>
                <a:r>
                  <a:rPr lang="en-US" altLang="zh-CN" i="1"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(2023·</a:t>
                </a:r>
                <a:r>
                  <a:rPr lang="zh-CN" altLang="zh-CN" dirty="0">
                    <a:effectLst/>
                    <a:latin typeface="Times New Roman" panose="02020603050405020304" pitchFamily="18" charset="0"/>
                    <a:ea typeface="方正楷体_GBK" panose="03000509000000000000" pitchFamily="65" charset="-122"/>
                    <a:cs typeface="Times New Roman" panose="02020603050405020304" pitchFamily="18" charset="0"/>
                  </a:rPr>
                  <a:t>上海市黄浦区高一期末</a:t>
                </a:r>
                <a:r>
                  <a:rPr lang="en-US"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因受空气污染和氧化等因素影响</a:t>
                </a:r>
                <a:r>
                  <a:rPr lang="en-US"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国际千克原器的质量出现细微变化</a:t>
                </a:r>
                <a:r>
                  <a:rPr lang="en-US"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已难以适应现代精密测量要求。因此科学界一直想用一种基于物理常数的定义来取代。</a:t>
                </a:r>
                <a:r>
                  <a:rPr lang="en-US"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2018</a:t>
                </a:r>
                <a:r>
                  <a:rPr lang="zh-CN"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11</a:t>
                </a:r>
                <a:r>
                  <a:rPr lang="zh-CN"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月</a:t>
                </a:r>
                <a:r>
                  <a:rPr lang="en-US"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16</a:t>
                </a:r>
                <a:r>
                  <a:rPr lang="zh-CN"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日</a:t>
                </a:r>
                <a:r>
                  <a:rPr lang="en-US"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第</a:t>
                </a:r>
                <a:r>
                  <a:rPr lang="en-US"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26</a:t>
                </a:r>
                <a:r>
                  <a:rPr lang="zh-CN"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届国际计量大会决定</a:t>
                </a:r>
                <a:r>
                  <a:rPr lang="en-US"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千克由普朗克常量</a:t>
                </a:r>
                <a:r>
                  <a:rPr lang="en-US" altLang="zh-CN" i="1" dirty="0">
                    <a:effectLst/>
                    <a:latin typeface="Times New Roman" panose="02020603050405020304" pitchFamily="18" charset="0"/>
                    <a:ea typeface="方正中等线简体" panose="03000509000000000000" pitchFamily="65" charset="-122"/>
                    <a:cs typeface="Times New Roman" panose="02020603050405020304" pitchFamily="18" charset="0"/>
                  </a:rPr>
                  <a:t>h</a:t>
                </a:r>
                <a:r>
                  <a:rPr lang="zh-CN"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及米和秒定义</a:t>
                </a:r>
                <a:r>
                  <a:rPr lang="en-US"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即</a:t>
                </a:r>
                <a:r>
                  <a:rPr lang="en-US"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1 kg=</a:t>
                </a:r>
                <a14:m>
                  <m:oMath xmlns:m="http://schemas.openxmlformats.org/officeDocument/2006/math">
                    <m:f>
                      <m:f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a:effectLst/>
                            <a:latin typeface="Cambria Math" panose="02040503050406030204" pitchFamily="18" charset="0"/>
                            <a:ea typeface="方正中等线简体" panose="03000509000000000000" pitchFamily="65" charset="-122"/>
                            <a:cs typeface="Times New Roman" panose="02020603050405020304" pitchFamily="18" charset="0"/>
                          </a:rPr>
                          <m:t>h</m:t>
                        </m:r>
                      </m:num>
                      <m:den>
                        <m:r>
                          <a:rPr lang="en-US" altLang="zh-CN">
                            <a:effectLst/>
                            <a:latin typeface="Cambria Math" panose="02040503050406030204" pitchFamily="18" charset="0"/>
                            <a:ea typeface="方正中等线简体" panose="03000509000000000000" pitchFamily="65" charset="-122"/>
                            <a:cs typeface="Times New Roman" panose="02020603050405020304" pitchFamily="18" charset="0"/>
                          </a:rPr>
                          <m:t>6.626 070 15×</m:t>
                        </m:r>
                        <m:sSup>
                          <m:sSup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a:effectLst/>
                                <a:latin typeface="Cambria Math" panose="02040503050406030204" pitchFamily="18" charset="0"/>
                                <a:ea typeface="方正中等线简体" panose="03000509000000000000" pitchFamily="65" charset="-122"/>
                                <a:cs typeface="Times New Roman" panose="02020603050405020304" pitchFamily="18" charset="0"/>
                              </a:rPr>
                              <m:t>10</m:t>
                            </m:r>
                          </m:e>
                          <m:sup>
                            <m:r>
                              <a:rPr lang="en-US" altLang="zh-CN"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a:effectLst/>
                                <a:latin typeface="Cambria Math" panose="02040503050406030204" pitchFamily="18" charset="0"/>
                                <a:ea typeface="方正中等线简体" panose="03000509000000000000" pitchFamily="65" charset="-122"/>
                                <a:cs typeface="Times New Roman" panose="02020603050405020304" pitchFamily="18" charset="0"/>
                              </a:rPr>
                              <m:t>34</m:t>
                            </m:r>
                          </m:sup>
                        </m:sSup>
                        <m:r>
                          <a:rPr lang="en-US" altLang="zh-CN">
                            <a:effectLst/>
                            <a:latin typeface="Cambria Math" panose="02040503050406030204" pitchFamily="18" charset="0"/>
                            <a:ea typeface="方正中等线简体" panose="03000509000000000000" pitchFamily="65" charset="-122"/>
                            <a:cs typeface="Times New Roman" panose="02020603050405020304" pitchFamily="18" charset="0"/>
                          </a:rPr>
                          <m:t> </m:t>
                        </m:r>
                        <m:sSup>
                          <m:sSup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a:effectLst/>
                                <a:latin typeface="Cambria Math" panose="02040503050406030204" pitchFamily="18" charset="0"/>
                                <a:ea typeface="方正中等线简体" panose="03000509000000000000" pitchFamily="65" charset="-122"/>
                                <a:cs typeface="Times New Roman" panose="02020603050405020304" pitchFamily="18" charset="0"/>
                              </a:rPr>
                              <m:t>m</m:t>
                            </m:r>
                          </m:e>
                          <m:sup>
                            <m:r>
                              <a:rPr lang="en-US" altLang="zh-CN">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r>
                          <a:rPr lang="en-US" altLang="zh-CN" i="1">
                            <a:effectLst/>
                            <a:latin typeface="Cambria Math" panose="02040503050406030204" pitchFamily="18" charset="0"/>
                            <a:ea typeface="方正中等线简体" panose="03000509000000000000" pitchFamily="65" charset="-122"/>
                            <a:cs typeface="Times New Roman" panose="02020603050405020304" pitchFamily="18" charset="0"/>
                          </a:rPr>
                          <m:t>·</m:t>
                        </m:r>
                        <m:sSup>
                          <m:sSup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a:effectLst/>
                                <a:latin typeface="Cambria Math" panose="02040503050406030204" pitchFamily="18" charset="0"/>
                                <a:ea typeface="方正中等线简体" panose="03000509000000000000" pitchFamily="65" charset="-122"/>
                                <a:cs typeface="Times New Roman" panose="02020603050405020304" pitchFamily="18" charset="0"/>
                              </a:rPr>
                              <m:t>s</m:t>
                            </m:r>
                          </m:e>
                          <m:sup>
                            <m:r>
                              <a:rPr lang="en-US" altLang="zh-CN"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a:effectLst/>
                                <a:latin typeface="Cambria Math" panose="02040503050406030204" pitchFamily="18" charset="0"/>
                                <a:ea typeface="方正中等线简体" panose="03000509000000000000" pitchFamily="65" charset="-122"/>
                                <a:cs typeface="Times New Roman" panose="02020603050405020304" pitchFamily="18" charset="0"/>
                              </a:rPr>
                              <m:t>1</m:t>
                            </m:r>
                          </m:sup>
                        </m:sSup>
                      </m:den>
                    </m:f>
                  </m:oMath>
                </a14:m>
                <a:r>
                  <a:rPr lang="en-US" altLang="zh-CN"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该</a:t>
                </a:r>
                <a:r>
                  <a:rPr lang="zh-CN"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决定已于</a:t>
                </a:r>
                <a:r>
                  <a:rPr lang="en-US"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2019</a:t>
                </a:r>
                <a:r>
                  <a:rPr lang="zh-CN"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年</a:t>
                </a:r>
                <a:r>
                  <a:rPr lang="en-US"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5</a:t>
                </a:r>
                <a:r>
                  <a:rPr lang="zh-CN"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月</a:t>
                </a:r>
                <a:r>
                  <a:rPr lang="en-US"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20</a:t>
                </a:r>
                <a:r>
                  <a:rPr lang="zh-CN"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日生效。此次标准实施后</a:t>
                </a:r>
                <a:r>
                  <a:rPr lang="en-US"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国际单位中</a:t>
                </a:r>
                <a:r>
                  <a:rPr lang="en-US"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7</a:t>
                </a:r>
                <a:r>
                  <a:rPr lang="zh-CN"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个基本单位全部建立在不变的自然常数基础上</a:t>
                </a:r>
                <a:r>
                  <a:rPr lang="en-US"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保证了国际单位的长期稳定性和通用性。以下说法正确的是</a:t>
                </a:r>
                <a:endParaRPr lang="zh-CN" altLang="zh-CN"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41000"/>
                  </a:lnSpc>
                  <a:spcAft>
                    <a:spcPts val="0"/>
                  </a:spcAft>
                  <a:tabLst>
                    <a:tab pos="2340610" algn="l"/>
                  </a:tabLst>
                </a:pPr>
                <a:r>
                  <a:rPr lang="en-US"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i="1"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普朗克常量</a:t>
                </a:r>
                <a:r>
                  <a:rPr lang="en-US" altLang="zh-CN" i="1" dirty="0">
                    <a:effectLst/>
                    <a:latin typeface="Times New Roman" panose="02020603050405020304" pitchFamily="18" charset="0"/>
                    <a:ea typeface="方正中等线简体" panose="03000509000000000000" pitchFamily="65" charset="-122"/>
                    <a:cs typeface="Times New Roman" panose="02020603050405020304" pitchFamily="18" charset="0"/>
                  </a:rPr>
                  <a:t>h</a:t>
                </a:r>
                <a:r>
                  <a:rPr lang="zh-CN"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是个无单位的常量</a:t>
                </a:r>
                <a:endParaRPr lang="zh-CN" altLang="zh-CN"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41000"/>
                  </a:lnSpc>
                  <a:spcAft>
                    <a:spcPts val="0"/>
                  </a:spcAft>
                  <a:tabLst>
                    <a:tab pos="2340610" algn="l"/>
                  </a:tabLst>
                </a:pPr>
                <a:r>
                  <a:rPr lang="en-US"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i="1"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普朗克常量</a:t>
                </a:r>
                <a:r>
                  <a:rPr lang="en-US" altLang="zh-CN" i="1" dirty="0">
                    <a:effectLst/>
                    <a:latin typeface="Times New Roman" panose="02020603050405020304" pitchFamily="18" charset="0"/>
                    <a:ea typeface="方正中等线简体" panose="03000509000000000000" pitchFamily="65" charset="-122"/>
                    <a:cs typeface="Times New Roman" panose="02020603050405020304" pitchFamily="18" charset="0"/>
                  </a:rPr>
                  <a:t>h</a:t>
                </a:r>
                <a:r>
                  <a:rPr lang="zh-CN"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的单位等效于</a:t>
                </a:r>
                <a:r>
                  <a:rPr lang="en-US" altLang="zh-CN" dirty="0" err="1">
                    <a:effectLst/>
                    <a:latin typeface="Times New Roman" panose="02020603050405020304" pitchFamily="18" charset="0"/>
                    <a:ea typeface="方正中等线简体" panose="03000509000000000000" pitchFamily="65" charset="-122"/>
                    <a:cs typeface="Times New Roman" panose="02020603050405020304" pitchFamily="18" charset="0"/>
                  </a:rPr>
                  <a:t>N·m·s</a:t>
                </a:r>
                <a:endParaRPr lang="zh-CN" altLang="zh-CN"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41000"/>
                  </a:lnSpc>
                  <a:spcAft>
                    <a:spcPts val="0"/>
                  </a:spcAft>
                  <a:tabLst>
                    <a:tab pos="2340610" algn="l"/>
                  </a:tabLst>
                </a:pPr>
                <a:r>
                  <a:rPr lang="en-US"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i="1"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普朗克常量</a:t>
                </a:r>
                <a:r>
                  <a:rPr lang="en-US" altLang="zh-CN" i="1" dirty="0">
                    <a:effectLst/>
                    <a:latin typeface="Times New Roman" panose="02020603050405020304" pitchFamily="18" charset="0"/>
                    <a:ea typeface="方正中等线简体" panose="03000509000000000000" pitchFamily="65" charset="-122"/>
                    <a:cs typeface="Times New Roman" panose="02020603050405020304" pitchFamily="18" charset="0"/>
                  </a:rPr>
                  <a:t>h</a:t>
                </a:r>
                <a:r>
                  <a:rPr lang="zh-CN"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的单位等效于</a:t>
                </a:r>
                <a:r>
                  <a:rPr lang="en-US"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N·m·s</a:t>
                </a:r>
                <a:r>
                  <a:rPr lang="en-US" altLang="zh-CN"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41000"/>
                  </a:lnSpc>
                  <a:spcAft>
                    <a:spcPts val="0"/>
                  </a:spcAft>
                  <a:tabLst>
                    <a:tab pos="2340610" algn="l"/>
                  </a:tabLst>
                </a:pPr>
                <a:r>
                  <a:rPr lang="en-US"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D</a:t>
                </a:r>
                <a:r>
                  <a:rPr lang="en-US" altLang="zh-CN" i="1"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受外界因素的影响</a:t>
                </a:r>
                <a:r>
                  <a:rPr lang="en-US"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普朗克常量</a:t>
                </a:r>
                <a:r>
                  <a:rPr lang="en-US" altLang="zh-CN" i="1" dirty="0">
                    <a:effectLst/>
                    <a:latin typeface="Times New Roman" panose="02020603050405020304" pitchFamily="18" charset="0"/>
                    <a:ea typeface="方正中等线简体" panose="03000509000000000000" pitchFamily="65" charset="-122"/>
                    <a:cs typeface="Times New Roman" panose="02020603050405020304" pitchFamily="18" charset="0"/>
                  </a:rPr>
                  <a:t>h</a:t>
                </a:r>
                <a:r>
                  <a:rPr lang="zh-CN" altLang="zh-CN" dirty="0">
                    <a:effectLst/>
                    <a:latin typeface="Times New Roman" panose="02020603050405020304" pitchFamily="18" charset="0"/>
                    <a:ea typeface="方正中等线简体" panose="03000509000000000000" pitchFamily="65" charset="-122"/>
                    <a:cs typeface="Times New Roman" panose="02020603050405020304" pitchFamily="18" charset="0"/>
                  </a:rPr>
                  <a:t>的数值也会发生细微</a:t>
                </a:r>
                <a:r>
                  <a:rPr lang="zh-CN" altLang="zh-CN"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变化</a:t>
                </a:r>
                <a:endParaRPr lang="en-US" altLang="zh-CN"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p:txBody>
          </p:sp>
        </mc:Choice>
        <mc:Fallback>
          <p:sp>
            <p:nvSpPr>
              <p:cNvPr id="15" name="矩形 14"/>
              <p:cNvSpPr>
                <a:spLocks noRot="1" noChangeAspect="1" noMove="1" noResize="1" noEditPoints="1" noAdjustHandles="1" noChangeArrowheads="1" noChangeShapeType="1" noTextEdit="1"/>
              </p:cNvSpPr>
              <p:nvPr/>
            </p:nvSpPr>
            <p:spPr>
              <a:xfrm>
                <a:off x="332146" y="693490"/>
                <a:ext cx="11526120" cy="5509369"/>
              </a:xfrm>
              <a:prstGeom prst="rect">
                <a:avLst/>
              </a:prstGeom>
              <a:blipFill rotWithShape="0">
                <a:blip r:embed="rId2"/>
                <a:stretch>
                  <a:fillRect l="-529" r="-582" b="-1217"/>
                </a:stretch>
              </a:blipFill>
            </p:spPr>
            <p:txBody>
              <a:bodyPr/>
              <a:lstStyle/>
              <a:p>
                <a:r>
                  <a:rPr lang="zh-CN" altLang="en-US">
                    <a:noFill/>
                  </a:rPr>
                  <a:t> </a:t>
                </a:r>
              </a:p>
            </p:txBody>
          </p:sp>
        </mc:Fallback>
      </mc:AlternateContent>
      <p:sp>
        <p:nvSpPr>
          <p:cNvPr id="22" name="圆角矩形 21">
            <a:hlinkClick r:id="rId3"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4" name="圆角矩形 23">
            <a:hlinkClick r:id="rId4"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5"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6"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7"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8"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9"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10"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2" name="圆角矩形 41">
            <a:hlinkClick r:id="rId11" action="ppaction://hlinksldjump"/>
          </p:cNvPr>
          <p:cNvSpPr/>
          <p:nvPr/>
        </p:nvSpPr>
        <p:spPr>
          <a:xfrm>
            <a:off x="5444351"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9</a:t>
            </a:r>
            <a:endParaRPr kumimoji="1" lang="zh-CN" altLang="en-US" sz="1600" dirty="0">
              <a:solidFill>
                <a:schemeClr val="bg1"/>
              </a:solidFill>
            </a:endParaRPr>
          </a:p>
        </p:txBody>
      </p:sp>
      <p:sp>
        <p:nvSpPr>
          <p:cNvPr id="14" name="TextBox 14"/>
          <p:cNvSpPr txBox="1"/>
          <p:nvPr/>
        </p:nvSpPr>
        <p:spPr>
          <a:xfrm>
            <a:off x="190550" y="4409331"/>
            <a:ext cx="795807" cy="75600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13" name="矩形 12"/>
          <p:cNvSpPr/>
          <p:nvPr/>
        </p:nvSpPr>
        <p:spPr>
          <a:xfrm>
            <a:off x="0" y="-141"/>
            <a:ext cx="12189600" cy="6658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0" y="124323"/>
            <a:ext cx="351904" cy="4169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71170" y="124460"/>
            <a:ext cx="11718925" cy="4171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2448550" y="332656"/>
            <a:ext cx="9741050" cy="283"/>
          </a:xfrm>
          <a:prstGeom prst="line">
            <a:avLst/>
          </a:prstGeom>
          <a:ln w="3175">
            <a:solidFill>
              <a:schemeClr val="bg1"/>
            </a:solidFill>
          </a:ln>
        </p:spPr>
        <p:style>
          <a:lnRef idx="1">
            <a:schemeClr val="accent6"/>
          </a:lnRef>
          <a:fillRef idx="0">
            <a:schemeClr val="accent6"/>
          </a:fillRef>
          <a:effectRef idx="0">
            <a:schemeClr val="accent6"/>
          </a:effectRef>
          <a:fontRef idx="minor">
            <a:schemeClr val="tx1"/>
          </a:fontRef>
        </p:style>
      </p:cxnSp>
      <p:sp>
        <p:nvSpPr>
          <p:cNvPr id="19" name="矩形 18"/>
          <p:cNvSpPr/>
          <p:nvPr/>
        </p:nvSpPr>
        <p:spPr>
          <a:xfrm>
            <a:off x="411098" y="58001"/>
            <a:ext cx="1911748" cy="492443"/>
          </a:xfrm>
          <a:prstGeom prst="rect">
            <a:avLst/>
          </a:prstGeom>
        </p:spPr>
        <p:txBody>
          <a:bodyPr wrap="square">
            <a:spAutoFit/>
          </a:bodyPr>
          <a:lstStyle/>
          <a:p>
            <a:pPr algn="ctr"/>
            <a:r>
              <a:rPr lang="zh-CN" altLang="en-US" sz="2600" kern="0" dirty="0" smtClean="0">
                <a:solidFill>
                  <a:schemeClr val="bg1"/>
                </a:solidFill>
                <a:latin typeface="黑体" panose="02010609060101010101" charset="-122"/>
                <a:ea typeface="黑体" panose="02010609060101010101" charset="-122"/>
              </a:rPr>
              <a:t>尖子生选练</a:t>
            </a:r>
            <a:endParaRPr lang="zh-CN" altLang="en-US" sz="2600" dirty="0">
              <a:solidFill>
                <a:schemeClr val="bg1"/>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圆角矩形 21">
            <a:hlinkClick r:id="rId2" action="ppaction://hlinksldjump"/>
          </p:cNvPr>
          <p:cNvSpPr/>
          <p:nvPr/>
        </p:nvSpPr>
        <p:spPr>
          <a:xfrm>
            <a:off x="228553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algn="ctr" defTabSz="914400"/>
            <a:r>
              <a:rPr kumimoji="1" lang="en-US" altLang="zh-CN" sz="1600" kern="0" dirty="0">
                <a:solidFill>
                  <a:prstClr val="white">
                    <a:lumMod val="50000"/>
                  </a:prstClr>
                </a:solidFill>
                <a:latin typeface="Arial" panose="020B0604020202020204"/>
                <a:ea typeface="微软雅黑" panose="020B0503020204020204" charset="-122"/>
              </a:rPr>
              <a:t>1</a:t>
            </a:r>
            <a:endParaRPr kumimoji="1" lang="zh-CN" altLang="en-US" sz="1600" kern="0" dirty="0">
              <a:solidFill>
                <a:prstClr val="white">
                  <a:lumMod val="50000"/>
                </a:prstClr>
              </a:solidFill>
              <a:latin typeface="Arial" panose="020B0604020202020204"/>
              <a:ea typeface="微软雅黑" panose="020B0503020204020204" charset="-122"/>
            </a:endParaRPr>
          </a:p>
        </p:txBody>
      </p:sp>
      <p:sp>
        <p:nvSpPr>
          <p:cNvPr id="24" name="圆角矩形 23">
            <a:hlinkClick r:id="rId3" action="ppaction://hlinksldjump"/>
          </p:cNvPr>
          <p:cNvSpPr/>
          <p:nvPr/>
        </p:nvSpPr>
        <p:spPr>
          <a:xfrm>
            <a:off x="268038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2</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4" name="圆角矩形 33">
            <a:hlinkClick r:id="rId4" action="ppaction://hlinksldjump"/>
          </p:cNvPr>
          <p:cNvSpPr/>
          <p:nvPr/>
        </p:nvSpPr>
        <p:spPr>
          <a:xfrm>
            <a:off x="307523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3</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5" name="圆角矩形 34">
            <a:hlinkClick r:id="rId5" action="ppaction://hlinksldjump"/>
          </p:cNvPr>
          <p:cNvSpPr/>
          <p:nvPr/>
        </p:nvSpPr>
        <p:spPr>
          <a:xfrm>
            <a:off x="3470091"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4</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6" name="圆角矩形 35">
            <a:hlinkClick r:id="rId6" action="ppaction://hlinksldjump"/>
          </p:cNvPr>
          <p:cNvSpPr/>
          <p:nvPr/>
        </p:nvSpPr>
        <p:spPr>
          <a:xfrm>
            <a:off x="3864943"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5</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37" name="圆角矩形 36">
            <a:hlinkClick r:id="rId7" action="ppaction://hlinksldjump"/>
          </p:cNvPr>
          <p:cNvSpPr/>
          <p:nvPr/>
        </p:nvSpPr>
        <p:spPr>
          <a:xfrm>
            <a:off x="4259795"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6</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0" name="圆角矩形 39">
            <a:hlinkClick r:id="rId8" action="ppaction://hlinksldjump"/>
          </p:cNvPr>
          <p:cNvSpPr/>
          <p:nvPr/>
        </p:nvSpPr>
        <p:spPr>
          <a:xfrm>
            <a:off x="4654647"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7</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1" name="圆角矩形 40">
            <a:hlinkClick r:id="rId9" action="ppaction://hlinksldjump"/>
          </p:cNvPr>
          <p:cNvSpPr/>
          <p:nvPr/>
        </p:nvSpPr>
        <p:spPr>
          <a:xfrm>
            <a:off x="5049499" y="6381328"/>
            <a:ext cx="288000" cy="288000"/>
          </a:xfrm>
          <a:prstGeom prst="roundRect">
            <a:avLst/>
          </a:prstGeom>
          <a:solidFill>
            <a:sysClr val="window" lastClr="FFFFFF"/>
          </a:solid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rPr>
              <a:t>8</a:t>
            </a:r>
            <a:endParaRPr kumimoji="1" lang="zh-CN" altLang="en-US" sz="1600" b="0" i="0" u="none" strike="noStrike" kern="0" cap="none" spc="0" normalizeH="0" baseline="0" noProof="0" dirty="0" smtClean="0">
              <a:ln>
                <a:noFill/>
              </a:ln>
              <a:solidFill>
                <a:prstClr val="white">
                  <a:lumMod val="50000"/>
                </a:prstClr>
              </a:solidFill>
              <a:effectLst/>
              <a:uLnTx/>
              <a:uFillTx/>
              <a:latin typeface="Arial" panose="020B0604020202020204"/>
              <a:ea typeface="微软雅黑" panose="020B0503020204020204" charset="-122"/>
            </a:endParaRPr>
          </a:p>
        </p:txBody>
      </p:sp>
      <p:sp>
        <p:nvSpPr>
          <p:cNvPr id="42" name="圆角矩形 41">
            <a:hlinkClick r:id="rId10" action="ppaction://hlinksldjump"/>
          </p:cNvPr>
          <p:cNvSpPr/>
          <p:nvPr/>
        </p:nvSpPr>
        <p:spPr>
          <a:xfrm>
            <a:off x="5444351" y="6381328"/>
            <a:ext cx="288000" cy="28800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kumimoji="1" lang="en-US" altLang="zh-CN" sz="1600" dirty="0">
                <a:solidFill>
                  <a:schemeClr val="bg1"/>
                </a:solidFill>
              </a:rPr>
              <a:t>9</a:t>
            </a:r>
            <a:endParaRPr kumimoji="1" lang="zh-CN" altLang="en-US" sz="1600" dirty="0">
              <a:solidFill>
                <a:schemeClr val="bg1"/>
              </a:solidFill>
            </a:endParaRPr>
          </a:p>
        </p:txBody>
      </p:sp>
      <p:grpSp>
        <p:nvGrpSpPr>
          <p:cNvPr id="18" name="组合 17"/>
          <p:cNvGrpSpPr/>
          <p:nvPr/>
        </p:nvGrpSpPr>
        <p:grpSpPr>
          <a:xfrm>
            <a:off x="471041" y="621482"/>
            <a:ext cx="11248331" cy="4464496"/>
            <a:chOff x="471835" y="934424"/>
            <a:chExt cx="11248331" cy="4464496"/>
          </a:xfrm>
        </p:grpSpPr>
        <p:sp>
          <p:nvSpPr>
            <p:cNvPr id="19" name="圆角矩形 18"/>
            <p:cNvSpPr/>
            <p:nvPr/>
          </p:nvSpPr>
          <p:spPr>
            <a:xfrm>
              <a:off x="471835" y="1094414"/>
              <a:ext cx="11248331" cy="4304506"/>
            </a:xfrm>
            <a:prstGeom prst="roundRect">
              <a:avLst>
                <a:gd name="adj" fmla="val 282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pic>
          <p:nvPicPr>
            <p:cNvPr id="20" name="图片 19"/>
            <p:cNvPicPr>
              <a:picLocks noChangeAspect="1"/>
            </p:cNvPicPr>
            <p:nvPr/>
          </p:nvPicPr>
          <p:blipFill>
            <a:blip r:embed="rId11"/>
            <a:stretch>
              <a:fillRect/>
            </a:stretch>
          </p:blipFill>
          <p:spPr>
            <a:xfrm>
              <a:off x="850294" y="934424"/>
              <a:ext cx="695238" cy="314286"/>
            </a:xfrm>
            <a:prstGeom prst="rect">
              <a:avLst/>
            </a:prstGeom>
          </p:spPr>
        </p:pic>
        <p:sp>
          <p:nvSpPr>
            <p:cNvPr id="21" name="文本框 20"/>
            <p:cNvSpPr txBox="1"/>
            <p:nvPr/>
          </p:nvSpPr>
          <p:spPr>
            <a:xfrm>
              <a:off x="915584" y="992904"/>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23" name="矩形 22"/>
              <p:cNvSpPr/>
              <p:nvPr/>
            </p:nvSpPr>
            <p:spPr>
              <a:xfrm>
                <a:off x="709120" y="803598"/>
                <a:ext cx="10772172" cy="4186274"/>
              </a:xfrm>
              <a:prstGeom prst="rect">
                <a:avLst/>
              </a:prstGeom>
            </p:spPr>
            <p:txBody>
              <a:bodyPr wrap="square">
                <a:spAutoFit/>
              </a:bodyPr>
              <a:lstStyle/>
              <a:p>
                <a:pPr algn="just">
                  <a:lnSpc>
                    <a:spcPct val="150000"/>
                  </a:lnSpc>
                  <a:spcAft>
                    <a:spcPts val="0"/>
                  </a:spcAft>
                  <a:tabLst>
                    <a:tab pos="2340610" algn="l"/>
                  </a:tabLst>
                </a:pPr>
                <a:r>
                  <a:rPr lang="zh-CN" altLang="zh-CN" sz="2800" dirty="0">
                    <a:latin typeface="Times New Roman" panose="02020603050405020304" pitchFamily="18" charset="0"/>
                    <a:ea typeface="方正楷体_GBK" panose="03000509000000000000" pitchFamily="65" charset="-122"/>
                    <a:cs typeface="Times New Roman" panose="02020603050405020304" pitchFamily="18" charset="0"/>
                  </a:rPr>
                  <a:t>根据</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kg=</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h</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6.626 070 15×</m:t>
                        </m:r>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10</m:t>
                            </m:r>
                          </m:e>
                          <m:sup>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34</m:t>
                            </m:r>
                          </m:sup>
                        </m:s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 </m:t>
                        </m:r>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s</m:t>
                            </m:r>
                          </m:e>
                          <m:sup>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sup>
                        </m:sSup>
                      </m:den>
                    </m:f>
                  </m:oMath>
                </a14:m>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可得</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h</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=6</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626</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070</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15×10</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-34</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kg·m</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则普朗克常量</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h</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的单位为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kg·m</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故</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错误</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p>
              <a:p>
                <a:pPr algn="just">
                  <a:lnSpc>
                    <a:spcPct val="150000"/>
                  </a:lnSpc>
                  <a:spcAft>
                    <a:spcPts val="0"/>
                  </a:spcAft>
                  <a:tabLst>
                    <a:tab pos="2340610" algn="l"/>
                  </a:tabLst>
                </a:pPr>
                <a:r>
                  <a:rPr lang="zh-CN" altLang="zh-CN" sz="2800" dirty="0" smtClean="0">
                    <a:effectLst/>
                    <a:latin typeface="Times New Roman" panose="02020603050405020304" pitchFamily="18" charset="0"/>
                    <a:ea typeface="方正楷体_GBK" panose="03000509000000000000" pitchFamily="65" charset="-122"/>
                    <a:cs typeface="Times New Roman" panose="02020603050405020304" pitchFamily="18" charset="0"/>
                  </a:rPr>
                  <a:t>根据</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牛顿第二定律</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F</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可知</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N=1</a:t>
                </a:r>
                <a:r>
                  <a:rPr lang="en-US"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 </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kg·m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则</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kg·m</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·s</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N·m·s</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故</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正确</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错误</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p>
              <a:p>
                <a:pPr algn="just">
                  <a:lnSpc>
                    <a:spcPct val="150000"/>
                  </a:lnSpc>
                  <a:spcAft>
                    <a:spcPts val="0"/>
                  </a:spcAft>
                  <a:tabLst>
                    <a:tab pos="2340610" algn="l"/>
                  </a:tabLst>
                </a:pPr>
                <a:r>
                  <a:rPr lang="zh-CN" altLang="zh-CN" sz="2800" dirty="0" smtClean="0">
                    <a:effectLst/>
                    <a:latin typeface="Times New Roman" panose="02020603050405020304" pitchFamily="18" charset="0"/>
                    <a:ea typeface="方正楷体_GBK" panose="03000509000000000000" pitchFamily="65" charset="-122"/>
                    <a:cs typeface="Times New Roman" panose="02020603050405020304" pitchFamily="18" charset="0"/>
                  </a:rPr>
                  <a:t>据</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题意受空气污染和氧化等因素影响</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国际千克原器的质量出现细微变化</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但普朗克常量不变</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故</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dirty="0">
                    <a:effectLst/>
                    <a:latin typeface="Times New Roman" panose="02020603050405020304" pitchFamily="18" charset="0"/>
                    <a:ea typeface="方正楷体_GBK" panose="03000509000000000000" pitchFamily="65" charset="-122"/>
                    <a:cs typeface="Times New Roman" panose="02020603050405020304" pitchFamily="18" charset="0"/>
                  </a:rPr>
                  <a:t>错误。</a:t>
                </a:r>
                <a:endParaRPr lang="zh-CN" altLang="zh-CN" sz="28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3" name="矩形 22"/>
              <p:cNvSpPr>
                <a:spLocks noRot="1" noChangeAspect="1" noMove="1" noResize="1" noEditPoints="1" noAdjustHandles="1" noChangeArrowheads="1" noChangeShapeType="1" noTextEdit="1"/>
              </p:cNvSpPr>
              <p:nvPr/>
            </p:nvSpPr>
            <p:spPr>
              <a:xfrm>
                <a:off x="709120" y="803598"/>
                <a:ext cx="10772172" cy="4186274"/>
              </a:xfrm>
              <a:prstGeom prst="rect">
                <a:avLst/>
              </a:prstGeom>
              <a:blipFill rotWithShape="0">
                <a:blip r:embed="rId12"/>
                <a:stretch>
                  <a:fillRect l="-1132" r="-1188" b="-2911"/>
                </a:stretch>
              </a:blipFill>
            </p:spPr>
            <p:txBody>
              <a:bodyPr/>
              <a:lstStyle/>
              <a:p>
                <a:r>
                  <a:rPr lang="zh-CN" altLang="en-US">
                    <a:noFill/>
                  </a:rPr>
                  <a:t> </a:t>
                </a:r>
              </a:p>
            </p:txBody>
          </p:sp>
        </mc:Fallback>
      </mc:AlternateContent>
      <p:sp>
        <p:nvSpPr>
          <p:cNvPr id="17" name="矩形 16">
            <a:hlinkClick r:id="rId13" action="ppaction://hlinksldjump"/>
          </p:cNvPr>
          <p:cNvSpPr/>
          <p:nvPr/>
        </p:nvSpPr>
        <p:spPr>
          <a:xfrm>
            <a:off x="11206480" y="6454140"/>
            <a:ext cx="983615" cy="405130"/>
          </a:xfrm>
          <a:prstGeom prst="rect">
            <a:avLst/>
          </a:prstGeom>
          <a:solidFill>
            <a:schemeClr val="accent1">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a:t>返回</a:t>
            </a:r>
          </a:p>
        </p:txBody>
      </p:sp>
    </p:spTree>
    <p:extLst>
      <p:ext uri="{BB962C8B-B14F-4D97-AF65-F5344CB8AC3E}">
        <p14:creationId xmlns:p14="http://schemas.microsoft.com/office/powerpoint/2010/main" val="281245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blinds(horizontal)">
                                      <p:cBhvr>
                                        <p:cTn id="10" dur="500"/>
                                        <p:tgtEl>
                                          <p:spTgt spid="23">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Effect transition="in" filter="blinds(horizontal)">
                                      <p:cBhvr>
                                        <p:cTn id="13" dur="500"/>
                                        <p:tgtEl>
                                          <p:spTgt spid="23">
                                            <p:txEl>
                                              <p:pRg st="1" end="1"/>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3">
                                            <p:txEl>
                                              <p:pRg st="2" end="2"/>
                                            </p:txEl>
                                          </p:spTgt>
                                        </p:tgtEl>
                                        <p:attrNameLst>
                                          <p:attrName>style.visibility</p:attrName>
                                        </p:attrNameLst>
                                      </p:cBhvr>
                                      <p:to>
                                        <p:strVal val="visible"/>
                                      </p:to>
                                    </p:set>
                                    <p:animEffect transition="in" filter="blinds(horizontal)">
                                      <p:cBhvr>
                                        <p:cTn id="16"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userDrawn="1"/>
        </p:nvSpPr>
        <p:spPr>
          <a:xfrm>
            <a:off x="1198880" y="0"/>
            <a:ext cx="1002030" cy="1130935"/>
          </a:xfrm>
          <a:prstGeom prst="rect">
            <a:avLst/>
          </a:prstGeom>
          <a:solidFill>
            <a:schemeClr val="accent1">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solidFill>
                <a:prstClr val="white"/>
              </a:solidFill>
            </a:endParaRPr>
          </a:p>
        </p:txBody>
      </p:sp>
      <p:sp>
        <p:nvSpPr>
          <p:cNvPr id="2" name="任意多边形 16"/>
          <p:cNvSpPr/>
          <p:nvPr userDrawn="1"/>
        </p:nvSpPr>
        <p:spPr>
          <a:xfrm>
            <a:off x="1375859" y="185620"/>
            <a:ext cx="648072" cy="759695"/>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ctr" defTabSz="914400">
              <a:defRPr/>
            </a:pPr>
            <a:endParaRPr lang="zh-CN" altLang="en-US" kern="0" dirty="0">
              <a:solidFill>
                <a:prstClr val="white"/>
              </a:solidFill>
              <a:latin typeface="微软雅黑" panose="020B0503020204020204" charset="-122"/>
              <a:ea typeface="微软雅黑" panose="020B0503020204020204" charset="-122"/>
            </a:endParaRPr>
          </a:p>
        </p:txBody>
      </p:sp>
      <p:sp>
        <p:nvSpPr>
          <p:cNvPr id="60" name="矩形 59"/>
          <p:cNvSpPr/>
          <p:nvPr/>
        </p:nvSpPr>
        <p:spPr>
          <a:xfrm flipV="1">
            <a:off x="0" y="2047240"/>
            <a:ext cx="7272655" cy="276606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rgbClr val="4F81BD">
                  <a:lumMod val="50000"/>
                </a:srgbClr>
              </a:solidFill>
            </a:endParaRPr>
          </a:p>
        </p:txBody>
      </p:sp>
      <p:pic>
        <p:nvPicPr>
          <p:cNvPr id="11" name="图片 10"/>
          <p:cNvPicPr preferRelativeResize="0">
            <a:picLocks/>
          </p:cNvPicPr>
          <p:nvPr/>
        </p:nvPicPr>
        <p:blipFill rotWithShape="1">
          <a:blip r:embed="rId2" cstate="print">
            <a:extLst>
              <a:ext uri="{28A0092B-C50C-407E-A947-70E740481C1C}">
                <a14:useLocalDpi xmlns:a14="http://schemas.microsoft.com/office/drawing/2010/main" val="0"/>
              </a:ext>
            </a:extLst>
          </a:blip>
          <a:srcRect b="10109"/>
          <a:stretch/>
        </p:blipFill>
        <p:spPr>
          <a:xfrm>
            <a:off x="7272813" y="2047240"/>
            <a:ext cx="4917600" cy="2764800"/>
          </a:xfrm>
          <a:prstGeom prst="rect">
            <a:avLst/>
          </a:prstGeom>
        </p:spPr>
      </p:pic>
      <p:sp>
        <p:nvSpPr>
          <p:cNvPr id="14" name="矩形 13"/>
          <p:cNvSpPr/>
          <p:nvPr/>
        </p:nvSpPr>
        <p:spPr>
          <a:xfrm flipV="1">
            <a:off x="7272338" y="2045980"/>
            <a:ext cx="4918075" cy="2766060"/>
          </a:xfrm>
          <a:prstGeom prst="rect">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rgbClr val="4F81BD">
                  <a:lumMod val="50000"/>
                </a:srgbClr>
              </a:solidFill>
            </a:endParaRPr>
          </a:p>
        </p:txBody>
      </p:sp>
      <p:sp>
        <p:nvSpPr>
          <p:cNvPr id="7" name="文本框 6"/>
          <p:cNvSpPr txBox="1"/>
          <p:nvPr/>
        </p:nvSpPr>
        <p:spPr>
          <a:xfrm>
            <a:off x="1126654" y="2565298"/>
            <a:ext cx="7056784" cy="1107996"/>
          </a:xfrm>
          <a:prstGeom prst="rect">
            <a:avLst/>
          </a:prstGeom>
          <a:noFill/>
        </p:spPr>
        <p:txBody>
          <a:bodyPr wrap="square" rtlCol="0">
            <a:spAutoFit/>
          </a:bodyPr>
          <a:lstStyle/>
          <a:p>
            <a:r>
              <a:rPr lang="en-US" altLang="zh-CN" sz="6600" dirty="0" smtClean="0">
                <a:solidFill>
                  <a:srgbClr val="495666"/>
                </a:solidFill>
              </a:rPr>
              <a:t>BENKEJIESHU</a:t>
            </a:r>
            <a:endParaRPr lang="zh-CN" altLang="en-US" sz="6600" dirty="0">
              <a:solidFill>
                <a:srgbClr val="495666"/>
              </a:solidFill>
            </a:endParaRPr>
          </a:p>
        </p:txBody>
      </p:sp>
      <p:sp>
        <p:nvSpPr>
          <p:cNvPr id="12" name="矩形 11"/>
          <p:cNvSpPr/>
          <p:nvPr/>
        </p:nvSpPr>
        <p:spPr>
          <a:xfrm>
            <a:off x="1126654" y="2781559"/>
            <a:ext cx="2030746" cy="670088"/>
          </a:xfrm>
          <a:prstGeom prst="rect">
            <a:avLst/>
          </a:prstGeom>
        </p:spPr>
        <p:txBody>
          <a:bodyPr wrap="square" lIns="91410" tIns="45704" rIns="91410" bIns="45704">
            <a:spAutoFit/>
          </a:bodyPr>
          <a:lstStyle/>
          <a:p>
            <a:pPr algn="ctr">
              <a:lnSpc>
                <a:spcPct val="130000"/>
              </a:lnSpc>
              <a:defRPr/>
            </a:pPr>
            <a:r>
              <a:rPr lang="zh-CN" altLang="en-US" sz="3200" b="1" dirty="0" smtClean="0">
                <a:solidFill>
                  <a:prstClr val="white"/>
                </a:solidFill>
                <a:latin typeface="微软雅黑" panose="020B0503020204020204" charset="-122"/>
                <a:ea typeface="微软雅黑" panose="020B0503020204020204" charset="-122"/>
              </a:rPr>
              <a:t>本课结束</a:t>
            </a:r>
            <a:endParaRPr lang="zh-CN" altLang="en-US" sz="3200" b="1" dirty="0">
              <a:solidFill>
                <a:prstClr val="white"/>
              </a:solidFill>
              <a:latin typeface="微软雅黑" panose="020B0503020204020204" charset="-122"/>
              <a:ea typeface="微软雅黑" panose="020B0503020204020204" charset="-122"/>
            </a:endParaRPr>
          </a:p>
        </p:txBody>
      </p:sp>
      <p:sp>
        <p:nvSpPr>
          <p:cNvPr id="13" name="标题 1"/>
          <p:cNvSpPr txBox="1"/>
          <p:nvPr/>
        </p:nvSpPr>
        <p:spPr>
          <a:xfrm>
            <a:off x="1126654" y="3470697"/>
            <a:ext cx="10647659" cy="913055"/>
          </a:xfrm>
          <a:prstGeom prst="rect">
            <a:avLst/>
          </a:prstGeom>
        </p:spPr>
        <p:txBody>
          <a:bodyPr vert="horz" lIns="91412" tIns="45707" rIns="91412" bIns="4570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3200" b="1" dirty="0">
                <a:solidFill>
                  <a:prstClr val="white"/>
                </a:solidFill>
                <a:latin typeface="微软雅黑" panose="020B0503020204020204" charset="-122"/>
              </a:rPr>
              <a:t>更多精彩内容请登录：</a:t>
            </a:r>
            <a:r>
              <a:rPr lang="en-US" altLang="zh-CN" sz="3200" b="1" dirty="0">
                <a:solidFill>
                  <a:prstClr val="white"/>
                </a:solidFill>
                <a:latin typeface="微软雅黑" panose="020B0503020204020204" charset="-122"/>
              </a:rPr>
              <a:t>www.xinjiaoyu.com</a:t>
            </a:r>
            <a:endParaRPr lang="zh-CN" altLang="en-US" sz="3200" b="1" dirty="0">
              <a:solidFill>
                <a:prstClr val="white"/>
              </a:solidFill>
              <a:latin typeface="微软雅黑" panose="020B0503020204020204" charset="-122"/>
            </a:endParaRPr>
          </a:p>
        </p:txBody>
      </p:sp>
    </p:spTree>
    <p:extLst>
      <p:ext uri="{BB962C8B-B14F-4D97-AF65-F5344CB8AC3E}">
        <p14:creationId xmlns:p14="http://schemas.microsoft.com/office/powerpoint/2010/main" val="48707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435">
                                          <p:stCondLst>
                                            <p:cond delay="0"/>
                                          </p:stCondLst>
                                        </p:cTn>
                                        <p:tgtEl>
                                          <p:spTgt spid="13"/>
                                        </p:tgtEl>
                                      </p:cBhvr>
                                    </p:animEffect>
                                    <p:anim calcmode="lin" valueType="num">
                                      <p:cBhvr>
                                        <p:cTn id="8" dur="1367"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3"/>
                                        </p:tgtEl>
                                        <p:attrNameLst>
                                          <p:attrName>ppt_y</p:attrName>
                                        </p:attrNameLst>
                                      </p:cBhvr>
                                      <p:tavLst>
                                        <p:tav tm="0" fmla="#ppt_y-sin(pi*$)/81">
                                          <p:val>
                                            <p:fltVal val="0"/>
                                          </p:val>
                                        </p:tav>
                                        <p:tav tm="100000">
                                          <p:val>
                                            <p:fltVal val="1"/>
                                          </p:val>
                                        </p:tav>
                                      </p:tavLst>
                                    </p:anim>
                                    <p:animScale>
                                      <p:cBhvr>
                                        <p:cTn id="13" dur="20">
                                          <p:stCondLst>
                                            <p:cond delay="487"/>
                                          </p:stCondLst>
                                        </p:cTn>
                                        <p:tgtEl>
                                          <p:spTgt spid="13"/>
                                        </p:tgtEl>
                                      </p:cBhvr>
                                      <p:to x="100000" y="60000"/>
                                    </p:animScale>
                                    <p:animScale>
                                      <p:cBhvr>
                                        <p:cTn id="14" dur="124" decel="50000">
                                          <p:stCondLst>
                                            <p:cond delay="507"/>
                                          </p:stCondLst>
                                        </p:cTn>
                                        <p:tgtEl>
                                          <p:spTgt spid="13"/>
                                        </p:tgtEl>
                                      </p:cBhvr>
                                      <p:to x="100000" y="100000"/>
                                    </p:animScale>
                                    <p:animScale>
                                      <p:cBhvr>
                                        <p:cTn id="15" dur="20">
                                          <p:stCondLst>
                                            <p:cond delay="984"/>
                                          </p:stCondLst>
                                        </p:cTn>
                                        <p:tgtEl>
                                          <p:spTgt spid="13"/>
                                        </p:tgtEl>
                                      </p:cBhvr>
                                      <p:to x="100000" y="80000"/>
                                    </p:animScale>
                                    <p:animScale>
                                      <p:cBhvr>
                                        <p:cTn id="16" dur="124" decel="50000">
                                          <p:stCondLst>
                                            <p:cond delay="1004"/>
                                          </p:stCondLst>
                                        </p:cTn>
                                        <p:tgtEl>
                                          <p:spTgt spid="13"/>
                                        </p:tgtEl>
                                      </p:cBhvr>
                                      <p:to x="100000" y="100000"/>
                                    </p:animScale>
                                    <p:animScale>
                                      <p:cBhvr>
                                        <p:cTn id="17" dur="20">
                                          <p:stCondLst>
                                            <p:cond delay="1231"/>
                                          </p:stCondLst>
                                        </p:cTn>
                                        <p:tgtEl>
                                          <p:spTgt spid="13"/>
                                        </p:tgtEl>
                                      </p:cBhvr>
                                      <p:to x="100000" y="90000"/>
                                    </p:animScale>
                                    <p:animScale>
                                      <p:cBhvr>
                                        <p:cTn id="18" dur="124" decel="50000">
                                          <p:stCondLst>
                                            <p:cond delay="1251"/>
                                          </p:stCondLst>
                                        </p:cTn>
                                        <p:tgtEl>
                                          <p:spTgt spid="13"/>
                                        </p:tgtEl>
                                      </p:cBhvr>
                                      <p:to x="100000" y="100000"/>
                                    </p:animScale>
                                    <p:animScale>
                                      <p:cBhvr>
                                        <p:cTn id="19" dur="20">
                                          <p:stCondLst>
                                            <p:cond delay="1356"/>
                                          </p:stCondLst>
                                        </p:cTn>
                                        <p:tgtEl>
                                          <p:spTgt spid="13"/>
                                        </p:tgtEl>
                                      </p:cBhvr>
                                      <p:to x="100000" y="95000"/>
                                    </p:animScale>
                                    <p:animScale>
                                      <p:cBhvr>
                                        <p:cTn id="20" dur="124" decel="50000">
                                          <p:stCondLst>
                                            <p:cond delay="1376"/>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preferRelativeResize="0">
            <a:picLocks/>
          </p:cNvPicPr>
          <p:nvPr/>
        </p:nvPicPr>
        <p:blipFill rotWithShape="1">
          <a:blip r:embed="rId3">
            <a:extLst>
              <a:ext uri="{28A0092B-C50C-407E-A947-70E740481C1C}">
                <a14:useLocalDpi xmlns:a14="http://schemas.microsoft.com/office/drawing/2010/main" val="0"/>
              </a:ext>
            </a:extLst>
          </a:blip>
          <a:srcRect t="23750" b="24801"/>
          <a:stretch/>
        </p:blipFill>
        <p:spPr>
          <a:xfrm>
            <a:off x="2254" y="1667594"/>
            <a:ext cx="12185904" cy="3524400"/>
          </a:xfrm>
          <a:prstGeom prst="rect">
            <a:avLst/>
          </a:prstGeom>
        </p:spPr>
      </p:pic>
      <p:sp>
        <p:nvSpPr>
          <p:cNvPr id="14" name="矩形 13"/>
          <p:cNvSpPr/>
          <p:nvPr/>
        </p:nvSpPr>
        <p:spPr>
          <a:xfrm flipV="1">
            <a:off x="0" y="1668180"/>
            <a:ext cx="12189600" cy="3523229"/>
          </a:xfrm>
          <a:prstGeom prst="rect">
            <a:avLst/>
          </a:prstGeom>
          <a:solidFill>
            <a:schemeClr val="accent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rgbClr val="4F81BD">
                  <a:lumMod val="50000"/>
                </a:srgbClr>
              </a:solidFill>
            </a:endParaRPr>
          </a:p>
        </p:txBody>
      </p:sp>
      <p:sp>
        <p:nvSpPr>
          <p:cNvPr id="60" name="矩形 59"/>
          <p:cNvSpPr/>
          <p:nvPr/>
        </p:nvSpPr>
        <p:spPr>
          <a:xfrm flipV="1">
            <a:off x="0" y="2889635"/>
            <a:ext cx="3714750" cy="1080000"/>
          </a:xfrm>
          <a:prstGeom prst="rect">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rgbClr val="4F81BD">
                  <a:lumMod val="50000"/>
                </a:srgbClr>
              </a:solidFill>
            </a:endParaRPr>
          </a:p>
        </p:txBody>
      </p:sp>
      <p:sp>
        <p:nvSpPr>
          <p:cNvPr id="5" name="矩形 4"/>
          <p:cNvSpPr/>
          <p:nvPr/>
        </p:nvSpPr>
        <p:spPr>
          <a:xfrm flipV="1">
            <a:off x="4503738" y="2906713"/>
            <a:ext cx="7686675" cy="1045845"/>
          </a:xfrm>
          <a:prstGeom prst="rect">
            <a:avLst/>
          </a:pr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ysClr val="windowText" lastClr="000000"/>
                </a:solidFill>
              </a:ln>
              <a:solidFill>
                <a:srgbClr val="4F81BD">
                  <a:lumMod val="50000"/>
                </a:srgbClr>
              </a:solidFill>
            </a:endParaRPr>
          </a:p>
        </p:txBody>
      </p:sp>
      <p:sp>
        <p:nvSpPr>
          <p:cNvPr id="8" name="矩形 7"/>
          <p:cNvSpPr/>
          <p:nvPr/>
        </p:nvSpPr>
        <p:spPr>
          <a:xfrm>
            <a:off x="5086985" y="3044915"/>
            <a:ext cx="6984885" cy="769441"/>
          </a:xfrm>
          <a:prstGeom prst="rect">
            <a:avLst/>
          </a:prstGeom>
        </p:spPr>
        <p:txBody>
          <a:bodyPr wrap="square">
            <a:spAutoFit/>
          </a:bodyPr>
          <a:lstStyle/>
          <a:p>
            <a:r>
              <a:rPr lang="zh-CN" altLang="zh-CN" sz="4400" b="1" dirty="0">
                <a:solidFill>
                  <a:prstClr val="white"/>
                </a:solidFill>
                <a:latin typeface="微软雅黑" panose="020B0503020204020204" charset="-122"/>
                <a:ea typeface="微软雅黑" panose="020B0503020204020204" charset="-122"/>
              </a:rPr>
              <a:t>对单位制的理解</a:t>
            </a:r>
          </a:p>
        </p:txBody>
      </p:sp>
      <p:sp>
        <p:nvSpPr>
          <p:cNvPr id="4" name="矩形 3"/>
          <p:cNvSpPr/>
          <p:nvPr/>
        </p:nvSpPr>
        <p:spPr>
          <a:xfrm>
            <a:off x="2350770" y="3014663"/>
            <a:ext cx="819150" cy="829945"/>
          </a:xfrm>
          <a:prstGeom prst="rect">
            <a:avLst/>
          </a:prstGeom>
        </p:spPr>
        <p:txBody>
          <a:bodyPr wrap="square">
            <a:spAutoFit/>
          </a:bodyPr>
          <a:lstStyle/>
          <a:p>
            <a:pPr algn="dist"/>
            <a:r>
              <a:rPr lang="zh-CN" altLang="en-US" sz="4800" b="1" dirty="0" smtClean="0">
                <a:solidFill>
                  <a:prstClr val="white"/>
                </a:solidFill>
                <a:latin typeface="微软雅黑" panose="020B0503020204020204" charset="-122"/>
                <a:ea typeface="微软雅黑" panose="020B0503020204020204" charset="-122"/>
              </a:rPr>
              <a:t>一</a:t>
            </a:r>
          </a:p>
        </p:txBody>
      </p:sp>
    </p:spTree>
    <p:extLst>
      <p:ext uri="{BB962C8B-B14F-4D97-AF65-F5344CB8AC3E}">
        <p14:creationId xmlns:p14="http://schemas.microsoft.com/office/powerpoint/2010/main" val="2130124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640144"/>
            <a:ext cx="11412000" cy="669542"/>
          </a:xfrm>
          <a:prstGeom prst="rect">
            <a:avLst/>
          </a:prstGeom>
        </p:spPr>
        <p:txBody>
          <a:bodyPr>
            <a:spAutoFit/>
          </a:bodyPr>
          <a:lstStyle/>
          <a:p>
            <a:pPr>
              <a:lnSpc>
                <a:spcPct val="150000"/>
              </a:lnSpc>
              <a:tabLst>
                <a:tab pos="2340610" algn="l"/>
              </a:tabLst>
            </a:pP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如图</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某老师健身跑步的速度可以达</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6 m/s,</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某人骑自行车的速度为</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19 km/h</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p:txBody>
      </p:sp>
      <p:pic>
        <p:nvPicPr>
          <p:cNvPr id="9" name="image137.jpeg"/>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48033" y="1602121"/>
            <a:ext cx="3294346" cy="1683657"/>
          </a:xfrm>
          <a:prstGeom prst="rect">
            <a:avLst/>
          </a:prstGeom>
          <a:noFill/>
          <a:ln>
            <a:noFill/>
          </a:ln>
        </p:spPr>
      </p:pic>
      <p:sp>
        <p:nvSpPr>
          <p:cNvPr id="10" name="矩形 9"/>
          <p:cNvSpPr/>
          <p:nvPr/>
        </p:nvSpPr>
        <p:spPr>
          <a:xfrm>
            <a:off x="389206" y="3429794"/>
            <a:ext cx="11412000" cy="1315873"/>
          </a:xfrm>
          <a:prstGeom prst="rect">
            <a:avLst/>
          </a:prstGeom>
        </p:spPr>
        <p:txBody>
          <a:bodyPr>
            <a:spAutoFit/>
          </a:bodyPr>
          <a:lstStyle/>
          <a:p>
            <a:pPr>
              <a:lnSpc>
                <a:spcPct val="150000"/>
              </a:lnSpc>
              <a:tabLst>
                <a:tab pos="2340610" algn="l"/>
              </a:tabLst>
            </a:pPr>
            <a:r>
              <a:rPr lang="zh-CN" altLang="zh-CN" sz="280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仅凭所给两个速度的数值能否判断健身跑步的速度与骑自行车的速度的大小关系</a:t>
            </a:r>
            <a:r>
              <a:rPr lang="en-US" altLang="zh-CN" sz="280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3200">
              <a:solidFill>
                <a:prstClr val="black"/>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4" name="矩形 13"/>
          <p:cNvSpPr/>
          <p:nvPr/>
        </p:nvSpPr>
        <p:spPr>
          <a:xfrm>
            <a:off x="389206" y="4745667"/>
            <a:ext cx="11412000" cy="1315873"/>
          </a:xfrm>
          <a:prstGeom prst="rect">
            <a:avLst/>
          </a:prstGeom>
        </p:spPr>
        <p:txBody>
          <a:bodyPr>
            <a:spAutoFit/>
          </a:bodyPr>
          <a:lstStyle/>
          <a:p>
            <a:pPr>
              <a:lnSpc>
                <a:spcPct val="150000"/>
              </a:lnSpc>
              <a:tabLst>
                <a:tab pos="2340610" algn="l"/>
              </a:tabLst>
            </a:pPr>
            <a:r>
              <a:rPr lang="zh-CN" altLang="zh-CN" sz="2800" kern="1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答案</a:t>
            </a:r>
            <a:r>
              <a:rPr lang="zh-CN" altLang="zh-CN" sz="280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由于两个速度的单位不同</a:t>
            </a:r>
            <a:r>
              <a:rPr lang="en-US" altLang="zh-CN" sz="2800" kern="10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故不能直接比较它们数值的大小</a:t>
            </a:r>
            <a:r>
              <a:rPr lang="en-US" altLang="zh-CN" sz="2800" kern="10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应先换算成同一单位</a:t>
            </a:r>
            <a:r>
              <a:rPr lang="en-US" altLang="zh-CN" sz="2800" kern="10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a:solidFill>
                  <a:srgbClr val="0070C0"/>
                </a:solidFill>
                <a:latin typeface="Times New Roman" panose="02020603050405020304" pitchFamily="18" charset="0"/>
                <a:ea typeface="方正中等线简体" panose="03000509000000000000" pitchFamily="65" charset="-122"/>
                <a:cs typeface="Times New Roman" panose="02020603050405020304" pitchFamily="18" charset="0"/>
              </a:rPr>
              <a:t>再进行比较。</a:t>
            </a:r>
            <a:endParaRPr lang="zh-CN" altLang="zh-CN" sz="3200">
              <a:solidFill>
                <a:prstClr val="black"/>
              </a:solidFill>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56087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89206" y="837506"/>
            <a:ext cx="11412000" cy="5909310"/>
          </a:xfrm>
          <a:prstGeom prst="rect">
            <a:avLst/>
          </a:prstGeom>
        </p:spPr>
        <p:txBody>
          <a:bodyPr wrap="square">
            <a:spAutoFit/>
          </a:bodyPr>
          <a:lstStyle/>
          <a:p>
            <a:pPr>
              <a:lnSpc>
                <a:spcPct val="150000"/>
              </a:lnSpc>
              <a:tabLst>
                <a:tab pos="2340610" algn="l"/>
              </a:tabLst>
            </a:pP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基本量、基本单位</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340610" algn="l"/>
              </a:tabLst>
            </a:pP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在物理学中</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只要选定几个物理量的单位</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就能够利用物理量之间的关系推导出其他物理量的单位</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这些被选定的物理量</a:t>
            </a:r>
            <a:r>
              <a:rPr lang="zh-CN" altLang="zh-CN" sz="28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叫</a:t>
            </a:r>
            <a:r>
              <a:rPr lang="en-US" altLang="zh-CN" sz="2800" u="sng"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它们相应的单位</a:t>
            </a:r>
            <a:r>
              <a:rPr lang="zh-CN" altLang="zh-CN" sz="28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叫</a:t>
            </a:r>
            <a:r>
              <a:rPr lang="en-US" altLang="zh-CN" sz="2800" u="sng"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340610" algn="l"/>
              </a:tabLst>
            </a:pP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导出量、导出单位</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340610" algn="l"/>
              </a:tabLst>
            </a:pPr>
            <a:r>
              <a:rPr lang="zh-CN" altLang="zh-CN" sz="28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由</a:t>
            </a:r>
            <a:r>
              <a:rPr lang="en-US" altLang="zh-CN" sz="2800" u="sng"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根据</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物理关系推导出来的其他物理量</a:t>
            </a:r>
            <a:r>
              <a:rPr lang="zh-CN" altLang="zh-CN" sz="28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叫</a:t>
            </a:r>
            <a:r>
              <a:rPr lang="en-US" altLang="zh-CN" sz="2800" u="sng"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推导出来的相应单位叫导出单位。</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340610" algn="l"/>
              </a:tabLst>
            </a:pP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单位制</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340610" algn="l"/>
              </a:tabLst>
            </a:pP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基本单位和导出单位一起组成了一个单位制。</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24" name="矩形 23"/>
          <p:cNvSpPr/>
          <p:nvPr/>
        </p:nvSpPr>
        <p:spPr>
          <a:xfrm>
            <a:off x="0" y="0"/>
            <a:ext cx="12190413" cy="693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5B6B"/>
              </a:solidFill>
            </a:endParaRPr>
          </a:p>
        </p:txBody>
      </p:sp>
      <p:sp>
        <p:nvSpPr>
          <p:cNvPr id="12" name="流程图: 离页连接符 11"/>
          <p:cNvSpPr/>
          <p:nvPr/>
        </p:nvSpPr>
        <p:spPr>
          <a:xfrm>
            <a:off x="486354" y="0"/>
            <a:ext cx="1804035" cy="861695"/>
          </a:xfrm>
          <a:prstGeom prst="flowChartOffpageConnector">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矩形 12"/>
          <p:cNvSpPr/>
          <p:nvPr/>
        </p:nvSpPr>
        <p:spPr>
          <a:xfrm>
            <a:off x="533858" y="88737"/>
            <a:ext cx="1709027" cy="461665"/>
          </a:xfrm>
          <a:prstGeom prst="rect">
            <a:avLst/>
          </a:prstGeom>
        </p:spPr>
        <p:txBody>
          <a:bodyPr wrap="square">
            <a:spAutoFit/>
          </a:bodyPr>
          <a:lstStyle/>
          <a:p>
            <a:pPr algn="ctr"/>
            <a:r>
              <a:rPr lang="zh-CN" altLang="en-US"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梳理与总结</a:t>
            </a:r>
            <a:endParaRPr lang="zh-CN" altLang="zh-CN" b="1" kern="100"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6" name="矩形 15"/>
          <p:cNvSpPr/>
          <p:nvPr/>
        </p:nvSpPr>
        <p:spPr>
          <a:xfrm>
            <a:off x="7751390" y="2205658"/>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基本量</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7" name="矩形 6"/>
          <p:cNvSpPr/>
          <p:nvPr/>
        </p:nvSpPr>
        <p:spPr>
          <a:xfrm>
            <a:off x="838622" y="2874920"/>
            <a:ext cx="1620957"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基本单位</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8" name="矩形 7"/>
          <p:cNvSpPr/>
          <p:nvPr/>
        </p:nvSpPr>
        <p:spPr>
          <a:xfrm>
            <a:off x="838622" y="4149874"/>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基本量</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9" name="矩形 8"/>
          <p:cNvSpPr/>
          <p:nvPr/>
        </p:nvSpPr>
        <p:spPr>
          <a:xfrm>
            <a:off x="8183438" y="4129351"/>
            <a:ext cx="1261884" cy="523220"/>
          </a:xfrm>
          <a:prstGeom prst="rect">
            <a:avLst/>
          </a:prstGeom>
        </p:spPr>
        <p:txBody>
          <a:bodyPr wrap="none">
            <a:spAutoFit/>
          </a:bodyPr>
          <a:lstStyle/>
          <a:p>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导出量</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141620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89206" y="333450"/>
            <a:ext cx="11412000" cy="669542"/>
          </a:xfrm>
          <a:prstGeom prst="rect">
            <a:avLst/>
          </a:prstGeom>
        </p:spPr>
        <p:txBody>
          <a:bodyPr wrap="square">
            <a:spAutoFit/>
          </a:bodyPr>
          <a:lstStyle/>
          <a:p>
            <a:pPr>
              <a:lnSpc>
                <a:spcPct val="150000"/>
              </a:lnSpc>
              <a:tabLst>
                <a:tab pos="2340610" algn="l"/>
              </a:tabLst>
            </a:pPr>
            <a:r>
              <a:rPr lang="en-US" altLang="zh-CN" sz="2800" dirty="0">
                <a:solidFill>
                  <a:prstClr val="black"/>
                </a:solidFill>
                <a:latin typeface="Times New Roman" panose="02020603050405020304" pitchFamily="18" charset="0"/>
                <a:ea typeface="方正中等线简体" panose="03000509000000000000" pitchFamily="65" charset="-122"/>
              </a:rPr>
              <a:t>4.</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国际单位制中的七个基本量和相应的基本单位</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14" name="表格 13"/>
          <p:cNvGraphicFramePr>
            <a:graphicFrameLocks noGrp="1"/>
          </p:cNvGraphicFramePr>
          <p:nvPr>
            <p:extLst/>
          </p:nvPr>
        </p:nvGraphicFramePr>
        <p:xfrm>
          <a:off x="550590" y="1106987"/>
          <a:ext cx="11017224" cy="5354320"/>
        </p:xfrm>
        <a:graphic>
          <a:graphicData uri="http://schemas.openxmlformats.org/drawingml/2006/table">
            <a:tbl>
              <a:tblPr firstRow="1" firstCol="1" bandRow="1"/>
              <a:tblGrid>
                <a:gridCol w="2442398"/>
                <a:gridCol w="2442398"/>
                <a:gridCol w="2442398"/>
                <a:gridCol w="3690030"/>
              </a:tblGrid>
              <a:tr h="568342">
                <a:tc>
                  <a:txBody>
                    <a:bodyPr/>
                    <a:lstStyle/>
                    <a:p>
                      <a:pPr algn="ctr">
                        <a:lnSpc>
                          <a:spcPct val="150000"/>
                        </a:lnSpc>
                        <a:spcAft>
                          <a:spcPts val="0"/>
                        </a:spcAft>
                        <a:tabLst>
                          <a:tab pos="234061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物理量名称</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物理量符号</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单位名称</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单位符号</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707">
                <a:tc>
                  <a:txBody>
                    <a:bodyPr/>
                    <a:lstStyle/>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长度</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l</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米</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en-US" altLang="zh-CN" sz="2800" dirty="0" smtClean="0">
                          <a:effectLst/>
                          <a:latin typeface="Calibri" panose="020F0502020204030204" pitchFamily="34" charset="0"/>
                          <a:ea typeface="宋体" panose="02010600030101010101" pitchFamily="2" charset="-122"/>
                          <a:cs typeface="Times New Roman" panose="02020603050405020304" pitchFamily="18" charset="0"/>
                        </a:rPr>
                        <a:t>___</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707">
                <a:tc>
                  <a:txBody>
                    <a:bodyPr/>
                    <a:lstStyle/>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质量</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en-US" altLang="zh-CN" sz="2800" dirty="0" smtClean="0">
                          <a:effectLst/>
                          <a:latin typeface="Calibri" panose="020F0502020204030204" pitchFamily="34" charset="0"/>
                          <a:ea typeface="宋体" panose="02010600030101010101" pitchFamily="2" charset="-122"/>
                          <a:cs typeface="Times New Roman" panose="02020603050405020304" pitchFamily="18" charset="0"/>
                        </a:rPr>
                        <a:t>___</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千克</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公斤</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kg</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707">
                <a:tc>
                  <a:txBody>
                    <a:bodyPr/>
                    <a:lstStyle/>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时间</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t</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秒</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en-US" altLang="zh-CN" sz="2800" dirty="0" smtClean="0">
                          <a:effectLst/>
                          <a:latin typeface="Calibri" panose="020F0502020204030204" pitchFamily="34" charset="0"/>
                          <a:ea typeface="宋体" panose="02010600030101010101" pitchFamily="2" charset="-122"/>
                          <a:cs typeface="Times New Roman" panose="02020603050405020304" pitchFamily="18" charset="0"/>
                        </a:rPr>
                        <a:t>__</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707">
                <a:tc>
                  <a:txBody>
                    <a:bodyPr/>
                    <a:lstStyle/>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电流</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I</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安</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培</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en-US" altLang="zh-CN" sz="2800" dirty="0" smtClean="0">
                          <a:effectLst/>
                          <a:latin typeface="Calibri" panose="020F0502020204030204" pitchFamily="34" charset="0"/>
                          <a:ea typeface="宋体" panose="02010600030101010101" pitchFamily="2" charset="-122"/>
                          <a:cs typeface="Times New Roman" panose="02020603050405020304" pitchFamily="18" charset="0"/>
                        </a:rPr>
                        <a:t>___</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8342">
                <a:tc>
                  <a:txBody>
                    <a:bodyPr/>
                    <a:lstStyle/>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热力学温度</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en-US" altLang="zh-CN" sz="2800" dirty="0" smtClean="0">
                          <a:effectLst/>
                          <a:latin typeface="Calibri" panose="020F0502020204030204" pitchFamily="34" charset="0"/>
                          <a:ea typeface="宋体" panose="02010600030101010101" pitchFamily="2" charset="-122"/>
                          <a:cs typeface="Times New Roman" panose="02020603050405020304" pitchFamily="18" charset="0"/>
                        </a:rPr>
                        <a:t>___</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开</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尔文</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K</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707">
                <a:tc>
                  <a:txBody>
                    <a:bodyPr/>
                    <a:lstStyle/>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物质的量</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n</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ν</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摩</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尔</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mol</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707">
                <a:tc>
                  <a:txBody>
                    <a:bodyPr/>
                    <a:lstStyle/>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发光强度</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I</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I</a:t>
                      </a:r>
                      <a:r>
                        <a:rPr lang="en-US" sz="2800" baseline="-25000">
                          <a:effectLst/>
                          <a:latin typeface="Times New Roman" panose="02020603050405020304" pitchFamily="18" charset="0"/>
                          <a:ea typeface="方正中等线简体" panose="03000509000000000000" pitchFamily="65" charset="-122"/>
                          <a:cs typeface="Times New Roman" panose="02020603050405020304" pitchFamily="18" charset="0"/>
                        </a:rPr>
                        <a:t>v</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坎</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德拉</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34061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cd</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4605" marR="14605" marT="14605" marB="146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 name="矩形 15"/>
          <p:cNvSpPr/>
          <p:nvPr/>
        </p:nvSpPr>
        <p:spPr>
          <a:xfrm>
            <a:off x="4006974" y="2565698"/>
            <a:ext cx="444352" cy="523220"/>
          </a:xfrm>
          <a:prstGeom prst="rect">
            <a:avLst/>
          </a:prstGeom>
        </p:spPr>
        <p:txBody>
          <a:bodyPr wrap="none">
            <a:spAutoFit/>
          </a:bodyPr>
          <a:lstStyle/>
          <a:p>
            <a:r>
              <a:rPr lang="en-US" altLang="zh-CN" sz="2800" i="1"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m</a:t>
            </a:r>
            <a:endParaRPr lang="zh-CN" altLang="en-US"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15" name="矩形 14"/>
          <p:cNvSpPr/>
          <p:nvPr/>
        </p:nvSpPr>
        <p:spPr>
          <a:xfrm>
            <a:off x="9479582" y="1773610"/>
            <a:ext cx="463588" cy="669542"/>
          </a:xfrm>
          <a:prstGeom prst="rect">
            <a:avLst/>
          </a:prstGeom>
        </p:spPr>
        <p:txBody>
          <a:bodyPr wrap="none">
            <a:spAutoFit/>
          </a:bodyPr>
          <a:lstStyle/>
          <a:p>
            <a:pPr algn="ctr">
              <a:lnSpc>
                <a:spcPct val="150000"/>
              </a:lnSpc>
              <a:tabLst>
                <a:tab pos="2340610" algn="l"/>
              </a:tabLst>
            </a:pPr>
            <a:r>
              <a:rPr lang="en-US"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m</a:t>
            </a:r>
            <a:endParaRPr lang="zh-CN" altLang="zh-CN" sz="2800" dirty="0">
              <a:solidFill>
                <a:srgbClr val="C0000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7" name="矩形 16"/>
          <p:cNvSpPr/>
          <p:nvPr/>
        </p:nvSpPr>
        <p:spPr>
          <a:xfrm>
            <a:off x="9549312" y="3095784"/>
            <a:ext cx="324128" cy="669542"/>
          </a:xfrm>
          <a:prstGeom prst="rect">
            <a:avLst/>
          </a:prstGeom>
        </p:spPr>
        <p:txBody>
          <a:bodyPr wrap="none">
            <a:spAutoFit/>
          </a:bodyPr>
          <a:lstStyle/>
          <a:p>
            <a:pPr algn="ctr">
              <a:lnSpc>
                <a:spcPct val="150000"/>
              </a:lnSpc>
              <a:tabLst>
                <a:tab pos="2340610" algn="l"/>
              </a:tabLst>
            </a:pPr>
            <a:r>
              <a:rPr lang="en-US"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s</a:t>
            </a:r>
            <a:endParaRPr lang="zh-CN" altLang="zh-CN" sz="2800" dirty="0">
              <a:solidFill>
                <a:srgbClr val="C0000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8" name="矩形 17"/>
          <p:cNvSpPr/>
          <p:nvPr/>
        </p:nvSpPr>
        <p:spPr>
          <a:xfrm>
            <a:off x="9489200" y="3748416"/>
            <a:ext cx="444352" cy="669542"/>
          </a:xfrm>
          <a:prstGeom prst="rect">
            <a:avLst/>
          </a:prstGeom>
        </p:spPr>
        <p:txBody>
          <a:bodyPr wrap="none">
            <a:spAutoFit/>
          </a:bodyPr>
          <a:lstStyle/>
          <a:p>
            <a:pPr algn="ctr">
              <a:lnSpc>
                <a:spcPct val="150000"/>
              </a:lnSpc>
              <a:tabLst>
                <a:tab pos="2340610" algn="l"/>
              </a:tabLst>
            </a:pPr>
            <a:r>
              <a:rPr lang="en-US"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a:t>
            </a:r>
            <a:endParaRPr lang="zh-CN" altLang="zh-CN" sz="2800" dirty="0">
              <a:solidFill>
                <a:srgbClr val="C00000"/>
              </a:solidFill>
              <a:latin typeface="Calibri" panose="020F0502020204030204" pitchFamily="34" charset="0"/>
              <a:ea typeface="宋体" panose="02010600030101010101" pitchFamily="2" charset="-122"/>
              <a:cs typeface="Times New Roman" panose="02020603050405020304" pitchFamily="18" charset="0"/>
            </a:endParaRPr>
          </a:p>
        </p:txBody>
      </p:sp>
      <p:sp>
        <p:nvSpPr>
          <p:cNvPr id="19" name="矩形 18"/>
          <p:cNvSpPr/>
          <p:nvPr/>
        </p:nvSpPr>
        <p:spPr>
          <a:xfrm>
            <a:off x="4036629" y="4449397"/>
            <a:ext cx="385041" cy="669542"/>
          </a:xfrm>
          <a:prstGeom prst="rect">
            <a:avLst/>
          </a:prstGeom>
        </p:spPr>
        <p:txBody>
          <a:bodyPr wrap="none">
            <a:spAutoFit/>
          </a:bodyPr>
          <a:lstStyle/>
          <a:p>
            <a:pPr algn="ctr">
              <a:lnSpc>
                <a:spcPct val="150000"/>
              </a:lnSpc>
              <a:tabLst>
                <a:tab pos="2340610" algn="l"/>
              </a:tabLst>
            </a:pPr>
            <a:r>
              <a:rPr lang="en-US" altLang="zh-CN" sz="2800" i="1"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T</a:t>
            </a:r>
            <a:endParaRPr lang="zh-CN" altLang="zh-CN" sz="2800" dirty="0">
              <a:solidFill>
                <a:srgbClr val="C00000"/>
              </a:solidFill>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77454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2111741"/>
            <a:ext cx="11412000" cy="1318053"/>
          </a:xfrm>
          <a:prstGeom prst="rect">
            <a:avLst/>
          </a:prstGeom>
        </p:spPr>
        <p:txBody>
          <a:bodyPr>
            <a:spAutoFit/>
          </a:bodyPr>
          <a:lstStyle/>
          <a:p>
            <a:pPr>
              <a:lnSpc>
                <a:spcPct val="150000"/>
              </a:lnSpc>
              <a:tabLst>
                <a:tab pos="2340610" algn="l"/>
              </a:tabLst>
            </a:pPr>
            <a:r>
              <a:rPr lang="zh-CN" altLang="zh-CN" sz="2800" b="1"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说明</a:t>
            </a:r>
            <a:r>
              <a:rPr lang="en-US" altLang="zh-CN" sz="2800" b="1"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厘米</a:t>
            </a:r>
            <a:r>
              <a:rPr lang="en-US"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(cm)</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、千米</a:t>
            </a:r>
            <a:r>
              <a:rPr lang="en-US"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(km)</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、小时</a:t>
            </a:r>
            <a:r>
              <a:rPr lang="en-US"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(h)</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、分钟</a:t>
            </a:r>
            <a:r>
              <a:rPr lang="en-US"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(min)</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是基本量的单位</a:t>
            </a:r>
            <a:r>
              <a:rPr lang="en-US"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但不是国际单位制中的基本单位。</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067899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9206" y="640144"/>
            <a:ext cx="11412000" cy="4616648"/>
          </a:xfrm>
          <a:prstGeom prst="rect">
            <a:avLst/>
          </a:prstGeom>
        </p:spPr>
        <p:txBody>
          <a:bodyPr>
            <a:spAutoFit/>
          </a:bodyPr>
          <a:lstStyle/>
          <a:p>
            <a:pPr>
              <a:lnSpc>
                <a:spcPct val="150000"/>
              </a:lnSpc>
              <a:tabLst>
                <a:tab pos="2340610" algn="l"/>
                <a:tab pos="6481445" algn="r"/>
              </a:tabLst>
            </a:pPr>
            <a:r>
              <a:rPr lang="en-US" altLang="zh-CN" sz="28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下列关于单位制及其应用的说法正确的是</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340610" algn="l"/>
              </a:tabLst>
            </a:pP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基本单位和导出单位一起组成了单位制</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340610" algn="l"/>
              </a:tabLst>
            </a:pP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选用的基本单位不同</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构成的单位制也不同</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340610" algn="l"/>
              </a:tabLst>
            </a:pP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在物理计算中</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如果所有已知量都用同一单位制中的单位表示</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只要</a:t>
            </a:r>
            <a:r>
              <a:rPr lang="zh-CN" altLang="zh-CN" sz="28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正确</a:t>
            </a:r>
            <a:endParaRPr lang="en-US" altLang="zh-CN" sz="28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nSpc>
                <a:spcPct val="150000"/>
              </a:lnSpc>
              <a:tabLst>
                <a:tab pos="2340610" algn="l"/>
              </a:tabLst>
            </a:pP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应用</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公式</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其结果的单位就一定是用这个单位制中的单位来表示的</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340610" algn="l"/>
              </a:tabLst>
            </a:pP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一般来说</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物理公式主要确定各物理量间的数量关系</a:t>
            </a: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并不一定能确定</a:t>
            </a:r>
            <a:r>
              <a:rPr lang="zh-CN" altLang="zh-CN" sz="28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单</a:t>
            </a:r>
            <a:endParaRPr lang="en-US" altLang="zh-CN" sz="28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endParaRPr>
          </a:p>
          <a:p>
            <a:pPr>
              <a:lnSpc>
                <a:spcPct val="150000"/>
              </a:lnSpc>
              <a:tabLst>
                <a:tab pos="2340610" algn="l"/>
              </a:tabLst>
            </a:pPr>
            <a:r>
              <a:rPr lang="en-US"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dirty="0" smtClean="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位</a:t>
            </a:r>
            <a:r>
              <a:rPr lang="zh-CN" altLang="zh-CN" sz="2800" dirty="0">
                <a:solidFill>
                  <a:prstClr val="black"/>
                </a:solidFill>
                <a:latin typeface="Times New Roman" panose="02020603050405020304" pitchFamily="18" charset="0"/>
                <a:ea typeface="方正中等线简体" panose="03000509000000000000" pitchFamily="65" charset="-122"/>
                <a:cs typeface="Times New Roman" panose="02020603050405020304" pitchFamily="18" charset="0"/>
              </a:rPr>
              <a:t>关系</a:t>
            </a:r>
            <a:endParaRPr lang="zh-CN" altLang="zh-CN" sz="3200" dirty="0">
              <a:solidFill>
                <a:prstClr val="black"/>
              </a:solidFill>
              <a:latin typeface="Calibri" panose="020F0502020204030204" pitchFamily="34" charset="0"/>
              <a:ea typeface="宋体" panose="02010600030101010101" pitchFamily="2" charset="-122"/>
              <a:cs typeface="Times New Roman" panose="02020603050405020304" pitchFamily="18" charset="0"/>
            </a:endParaRPr>
          </a:p>
        </p:txBody>
      </p:sp>
      <p:grpSp>
        <p:nvGrpSpPr>
          <p:cNvPr id="6" name="组合 5"/>
          <p:cNvGrpSpPr/>
          <p:nvPr/>
        </p:nvGrpSpPr>
        <p:grpSpPr>
          <a:xfrm>
            <a:off x="0" y="836050"/>
            <a:ext cx="756812" cy="442641"/>
            <a:chOff x="1360316" y="541777"/>
            <a:chExt cx="756812" cy="442641"/>
          </a:xfrm>
        </p:grpSpPr>
        <p:sp>
          <p:nvSpPr>
            <p:cNvPr id="2" name="右箭头 1"/>
            <p:cNvSpPr/>
            <p:nvPr/>
          </p:nvSpPr>
          <p:spPr>
            <a:xfrm>
              <a:off x="1360316" y="541777"/>
              <a:ext cx="756812" cy="442641"/>
            </a:xfrm>
            <a:prstGeom prst="rightArrow">
              <a:avLst>
                <a:gd name="adj1" fmla="val 67637"/>
                <a:gd name="adj2" fmla="val 441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1404009" y="578049"/>
              <a:ext cx="558166" cy="369332"/>
            </a:xfrm>
            <a:prstGeom prst="rect">
              <a:avLst/>
            </a:prstGeom>
          </p:spPr>
          <p:txBody>
            <a:bodyPr wrap="none">
              <a:spAutoFit/>
            </a:bodyPr>
            <a:lstStyle/>
            <a:p>
              <a:r>
                <a:rPr lang="zh-CN" altLang="zh-CN" sz="1800" b="1" kern="100"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例</a:t>
              </a:r>
              <a:r>
                <a:rPr lang="en-US" altLang="zh-CN" sz="1800" b="1" kern="100" dirty="0" smtClean="0">
                  <a:solidFill>
                    <a:prstClr val="white"/>
                  </a:solidFill>
                  <a:latin typeface="微软雅黑" panose="020B0503020204020204" charset="-122"/>
                  <a:ea typeface="微软雅黑" panose="020B0503020204020204" charset="-122"/>
                  <a:cs typeface="Courier New" panose="02070309020205020404" pitchFamily="49" charset="0"/>
                </a:rPr>
                <a:t>1</a:t>
              </a:r>
              <a:endParaRPr lang="zh-CN" altLang="en-US" sz="1600" dirty="0">
                <a:solidFill>
                  <a:prstClr val="white"/>
                </a:solidFill>
              </a:endParaRPr>
            </a:p>
          </p:txBody>
        </p:sp>
      </p:grpSp>
      <p:sp>
        <p:nvSpPr>
          <p:cNvPr id="11" name="TextBox 14"/>
          <p:cNvSpPr txBox="1"/>
          <p:nvPr/>
        </p:nvSpPr>
        <p:spPr>
          <a:xfrm>
            <a:off x="247221" y="1269554"/>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12" name="TextBox 14"/>
          <p:cNvSpPr txBox="1"/>
          <p:nvPr/>
        </p:nvSpPr>
        <p:spPr>
          <a:xfrm>
            <a:off x="262558" y="1917626"/>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
        <p:nvSpPr>
          <p:cNvPr id="9" name="TextBox 14"/>
          <p:cNvSpPr txBox="1"/>
          <p:nvPr/>
        </p:nvSpPr>
        <p:spPr>
          <a:xfrm>
            <a:off x="262558" y="2537301"/>
            <a:ext cx="792088" cy="784830"/>
          </a:xfrm>
          <a:prstGeom prst="rect">
            <a:avLst/>
          </a:prstGeom>
          <a:noFill/>
        </p:spPr>
        <p:txBody>
          <a:bodyPr wrap="square" rtlCol="0">
            <a:spAutoFit/>
          </a:bodyPr>
          <a:lstStyle/>
          <a:p>
            <a:r>
              <a:rPr lang="zh-CN" altLang="en-US" sz="4500" b="1" dirty="0">
                <a:solidFill>
                  <a:srgbClr val="C00000"/>
                </a:solidFill>
                <a:latin typeface="华文细黑" panose="02010600040101010101" pitchFamily="2" charset="-122"/>
                <a:ea typeface="华文细黑" panose="02010600040101010101" pitchFamily="2" charset="-122"/>
              </a:rPr>
              <a:t>√</a:t>
            </a:r>
          </a:p>
        </p:txBody>
      </p:sp>
    </p:spTree>
    <p:extLst>
      <p:ext uri="{BB962C8B-B14F-4D97-AF65-F5344CB8AC3E}">
        <p14:creationId xmlns:p14="http://schemas.microsoft.com/office/powerpoint/2010/main" val="133891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jkwMzllMmViNzQxMDg0MThiZGZiMDg4ZDRmZjZhYmMifQ=="/>
</p:tagLst>
</file>

<file path=ppt/theme/theme1.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rgbClr val="FF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603</TotalTime>
  <Words>1838</Words>
  <Application>Microsoft Office PowerPoint</Application>
  <PresentationFormat>自定义</PresentationFormat>
  <Paragraphs>371</Paragraphs>
  <Slides>39</Slides>
  <Notes>6</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39</vt:i4>
      </vt:variant>
    </vt:vector>
  </HeadingPairs>
  <TitlesOfParts>
    <vt:vector size="55" baseType="lpstr">
      <vt:lpstr>DOUYU Font</vt:lpstr>
      <vt:lpstr>方正楷体_GBK</vt:lpstr>
      <vt:lpstr>方正中等线简体</vt:lpstr>
      <vt:lpstr>黑体</vt:lpstr>
      <vt:lpstr>华文黑体</vt:lpstr>
      <vt:lpstr>华文细黑</vt:lpstr>
      <vt:lpstr>楷体</vt:lpstr>
      <vt:lpstr>楷体_GB2312</vt:lpstr>
      <vt:lpstr>宋体</vt:lpstr>
      <vt:lpstr>微软雅黑</vt:lpstr>
      <vt:lpstr>Arial</vt:lpstr>
      <vt:lpstr>Calibri</vt:lpstr>
      <vt:lpstr>Cambria Math</vt:lpstr>
      <vt:lpstr>Courier New</vt:lpstr>
      <vt:lpstr>Times New Roman</vt:lpstr>
      <vt:lpstr>7_Office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金榜苑</dc:creator>
  <cp:keywords>物理课件</cp:keywords>
  <cp:lastModifiedBy>Administrator</cp:lastModifiedBy>
  <cp:revision>6702</cp:revision>
  <dcterms:created xsi:type="dcterms:W3CDTF">2014-11-27T01:03:00Z</dcterms:created>
  <dcterms:modified xsi:type="dcterms:W3CDTF">2024-06-14T06:50:07Z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FACF11E2EA8A4EB9A823E81D0CED0350_12</vt:lpwstr>
  </property>
</Properties>
</file>